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2">
  <p:sldMasterIdLst>
    <p:sldMasterId id="2147483648" r:id="rId1"/>
  </p:sldMasterIdLst>
  <p:sldIdLst>
    <p:sldId id="257" r:id="rId2"/>
    <p:sldId id="858" r:id="rId3"/>
    <p:sldId id="766" r:id="rId4"/>
    <p:sldId id="866" r:id="rId5"/>
    <p:sldId id="863" r:id="rId6"/>
    <p:sldId id="305" r:id="rId7"/>
    <p:sldId id="862" r:id="rId8"/>
    <p:sldId id="860" r:id="rId9"/>
    <p:sldId id="893" r:id="rId10"/>
    <p:sldId id="894" r:id="rId11"/>
    <p:sldId id="767" r:id="rId12"/>
    <p:sldId id="867" r:id="rId13"/>
    <p:sldId id="878" r:id="rId14"/>
    <p:sldId id="877" r:id="rId15"/>
    <p:sldId id="879" r:id="rId16"/>
    <p:sldId id="880" r:id="rId17"/>
    <p:sldId id="881" r:id="rId18"/>
    <p:sldId id="882" r:id="rId19"/>
    <p:sldId id="868" r:id="rId20"/>
    <p:sldId id="883" r:id="rId21"/>
    <p:sldId id="884" r:id="rId22"/>
    <p:sldId id="869" r:id="rId23"/>
    <p:sldId id="870" r:id="rId24"/>
    <p:sldId id="885" r:id="rId25"/>
    <p:sldId id="886" r:id="rId26"/>
    <p:sldId id="887" r:id="rId27"/>
    <p:sldId id="888" r:id="rId28"/>
    <p:sldId id="889" r:id="rId29"/>
    <p:sldId id="890" r:id="rId30"/>
    <p:sldId id="891" r:id="rId31"/>
    <p:sldId id="892" r:id="rId32"/>
    <p:sldId id="895" r:id="rId3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Tmavý štýl 2 - zvýraznenie 1/zvýrazneni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chmelanova.marta\Desktop\strat&#233;gi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ACF-4125-A34B-0CDF3A05BE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ACF-4125-A34B-0CDF3A05BEB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ACF-4125-A34B-0CDF3A05BEB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ACF-4125-A34B-0CDF3A05BEB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ACF-4125-A34B-0CDF3A05BEB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5ACF-4125-A34B-0CDF3A05BEB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5ACF-4125-A34B-0CDF3A05BEB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Hárok4!$B$85:$B$91</c:f>
              <c:strCache>
                <c:ptCount val="7"/>
                <c:pt idx="0">
                  <c:v>F</c:v>
                </c:pt>
                <c:pt idx="1">
                  <c:v>H</c:v>
                </c:pt>
                <c:pt idx="2">
                  <c:v>K</c:v>
                </c:pt>
                <c:pt idx="3">
                  <c:v>M</c:v>
                </c:pt>
                <c:pt idx="4">
                  <c:v>Q</c:v>
                </c:pt>
                <c:pt idx="5">
                  <c:v>L</c:v>
                </c:pt>
                <c:pt idx="6">
                  <c:v>N</c:v>
                </c:pt>
              </c:strCache>
            </c:strRef>
          </c:cat>
          <c:val>
            <c:numRef>
              <c:f>Hárok4!$C$85:$C$91</c:f>
              <c:numCache>
                <c:formatCode>General</c:formatCode>
                <c:ptCount val="7"/>
                <c:pt idx="0">
                  <c:v>196</c:v>
                </c:pt>
                <c:pt idx="1">
                  <c:v>2420</c:v>
                </c:pt>
                <c:pt idx="2">
                  <c:v>2960</c:v>
                </c:pt>
                <c:pt idx="3">
                  <c:v>7298</c:v>
                </c:pt>
                <c:pt idx="4">
                  <c:v>241</c:v>
                </c:pt>
                <c:pt idx="5">
                  <c:v>914</c:v>
                </c:pt>
                <c:pt idx="6">
                  <c:v>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ACF-4125-A34B-0CDF3A05BEB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719929598365191"/>
          <c:y val="0.83159264914322895"/>
          <c:w val="0.33455160304578524"/>
          <c:h val="0.148546087774271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EBC01B-F5AE-4400-AE75-1166E7315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8261B2-8E13-4C35-A676-63E9C7EBAC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164085E-51B3-4B64-BCB5-5F4A38E9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56-FDB1-4953-B49B-667F55AF291E}" type="datetimeFigureOut">
              <a:rPr lang="sk-SK" smtClean="0"/>
              <a:t>21. 1. 2025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CA33962-41DB-49C9-A3F4-4888CA0BE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67FC49D-F46C-45C3-8896-7050C7F19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169-F6D5-4D15-B022-1D96804E0B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6891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4ADACD-16A9-4C50-BEAB-024F5711D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5ECE7C70-8FB5-4AE5-9565-105EB03B4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0DE73FF-6459-4EB6-874B-98E0A92C1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56-FDB1-4953-B49B-667F55AF291E}" type="datetimeFigureOut">
              <a:rPr lang="sk-SK" smtClean="0"/>
              <a:t>21. 1. 2025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83EEF27-CE93-4396-8E53-CC0361CB5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25597F5-CA53-4DE9-9B70-80F3F1162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169-F6D5-4D15-B022-1D96804E0B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745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29B8DDAA-ECC3-4121-890F-6FF219E1C6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B5C6F74B-2444-4F9A-9FC2-F3C5293E4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5337C69-51CB-4B4F-A4F2-5A73A0A6C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56-FDB1-4953-B49B-667F55AF291E}" type="datetimeFigureOut">
              <a:rPr lang="sk-SK" smtClean="0"/>
              <a:t>21. 1. 2025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78A1A6B-C639-4B45-9AE5-33FFBF23F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D5E7BDE-F22C-4084-9DAD-4F79E6495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169-F6D5-4D15-B022-1D96804E0B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3596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6DFE1C-389C-4E14-B1EC-948ABD4B8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3DA459-89E1-4CDE-9AA6-08C88AB31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CEB6DF4-BA71-4386-B438-DDF57CC8A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56-FDB1-4953-B49B-667F55AF291E}" type="datetimeFigureOut">
              <a:rPr lang="sk-SK" smtClean="0"/>
              <a:t>21. 1. 2025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79425B9-E7EC-4E2F-9BCE-97D1BF5A6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383E595-A875-45A4-AAB8-D0A351C72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169-F6D5-4D15-B022-1D96804E0B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733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FDA51-025C-435C-BB26-5C3D1AAE0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5655B8C3-CEB7-4B97-B6D4-0416766D2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0308DE1-06D5-4DD6-8FD1-9F748995A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56-FDB1-4953-B49B-667F55AF291E}" type="datetimeFigureOut">
              <a:rPr lang="sk-SK" smtClean="0"/>
              <a:t>21. 1. 2025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2ADEA07-9886-4F2D-8A34-26364966D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0D66BA7-0EEA-4D35-AC33-13B19F0C8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169-F6D5-4D15-B022-1D96804E0B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5015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E1B15-B031-4558-A44C-2FD652944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EEA089-2A72-4A39-8EF4-A4C816C867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98C447C2-6929-4616-AE0A-9B1C685B1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E42ACC0-A290-44F6-A825-D483ACFC1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56-FDB1-4953-B49B-667F55AF291E}" type="datetimeFigureOut">
              <a:rPr lang="sk-SK" smtClean="0"/>
              <a:t>21. 1. 2025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B395E37-CCF0-48C5-A22F-EB92FBB10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BF9303A-DC18-45E6-840D-334694C06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169-F6D5-4D15-B022-1D96804E0B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1673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AFB33-AB51-46AD-96FC-45AF52DF7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BDA59560-DE83-4346-8B77-81A0AFA11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F6F5684-B4D5-4900-B7B4-3F732FAD2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8A10EB1F-EE21-4D89-AD7A-07DFE37B59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78A40EB3-6522-44CE-9FFD-17838DCB5E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A85BCCC-02CD-4D17-A140-0C919E207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56-FDB1-4953-B49B-667F55AF291E}" type="datetimeFigureOut">
              <a:rPr lang="sk-SK" smtClean="0"/>
              <a:t>21. 1. 2025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644B2FF-1D15-4C18-8E04-EF21B6AD6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96A87862-8B06-45D1-9ED8-D623C3CF7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169-F6D5-4D15-B022-1D96804E0B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786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24449C-38CD-4AC4-8638-94E930BB9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3DC70C69-05BE-437B-AAC6-860C8A985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56-FDB1-4953-B49B-667F55AF291E}" type="datetimeFigureOut">
              <a:rPr lang="sk-SK" smtClean="0"/>
              <a:t>21. 1. 2025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F543933B-DD27-4F47-9814-4F546D25A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40853551-997D-4B21-A2D2-8696C2C87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169-F6D5-4D15-B022-1D96804E0B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023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207C53AE-281C-41D4-AB7C-87CFBA574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56-FDB1-4953-B49B-667F55AF291E}" type="datetimeFigureOut">
              <a:rPr lang="sk-SK" smtClean="0"/>
              <a:t>21. 1. 2025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DEECFFEB-3F8E-4695-994D-93E5D0B51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3120616F-AB25-48CF-8D4A-14EA0C3AE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169-F6D5-4D15-B022-1D96804E0B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5302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8C7522-F0F3-45F8-A924-6F59330AE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6B70E25-50FD-4C65-B589-9E86EFFB6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DA797104-DC30-4AA5-B6B3-A46F486FD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1343585-5AEE-438C-B48A-C9A5EF559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56-FDB1-4953-B49B-667F55AF291E}" type="datetimeFigureOut">
              <a:rPr lang="sk-SK" smtClean="0"/>
              <a:t>21. 1. 2025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4C20746-6649-42D0-A3AA-67BBECD2D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77425AF-5A61-4579-9CCF-C835FB7A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169-F6D5-4D15-B022-1D96804E0B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487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223D8B-4BC3-46D0-8965-3C3643651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6D1AA4DD-D244-4DF3-AE36-223E8F3AC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BF6EE226-439E-4C76-AECF-91647CEA8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B825BE6-BD32-44E2-92A0-03209BA8F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4256-FDB1-4953-B49B-667F55AF291E}" type="datetimeFigureOut">
              <a:rPr lang="sk-SK" smtClean="0"/>
              <a:t>21. 1. 2025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09A166E-C7CB-4032-AE2C-27C0D4747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B82333A-E210-40F7-99E6-E552D1D3B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169-F6D5-4D15-B022-1D96804E0B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8470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F4A81BAB-3AD7-49F2-9159-EB369AEF2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A62D6972-3B82-4138-97DE-5126AD7AD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A045DF7-EA0A-431D-8242-35EF696A01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54256-FDB1-4953-B49B-667F55AF291E}" type="datetimeFigureOut">
              <a:rPr lang="sk-SK" smtClean="0"/>
              <a:t>21. 1. 2025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B31FAB4-CDCB-44CF-8EA4-9FFB5B0421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6AFD7DB-3DB9-485F-B396-2F358DE1D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BC169-F6D5-4D15-B022-1D96804E0B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252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ĺžnik 15">
            <a:extLst>
              <a:ext uri="{FF2B5EF4-FFF2-40B4-BE49-F238E27FC236}">
                <a16:creationId xmlns:a16="http://schemas.microsoft.com/office/drawing/2014/main" id="{9C7844B3-D660-4A93-B7E5-E85366AAD6DC}"/>
              </a:ext>
            </a:extLst>
          </p:cNvPr>
          <p:cNvSpPr/>
          <p:nvPr/>
        </p:nvSpPr>
        <p:spPr>
          <a:xfrm>
            <a:off x="605307" y="640443"/>
            <a:ext cx="8310093" cy="3145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k-SK" sz="4400" b="1" dirty="0">
                <a:latin typeface="+mj-lt"/>
                <a:ea typeface="+mj-ea"/>
                <a:cs typeface="+mj-cs"/>
              </a:rPr>
              <a:t>Odpočet stratégie rozvoja školstva na území TTSK na roky 2023 – 2027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sk-SK" sz="4400" b="1" dirty="0"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k-SK" sz="4400" b="1" dirty="0">
                <a:latin typeface="+mj-lt"/>
                <a:ea typeface="+mj-ea"/>
                <a:cs typeface="+mj-cs"/>
              </a:rPr>
              <a:t>za rok 2023/204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001">
            <a:extLst>
              <a:ext uri="{FF2B5EF4-FFF2-40B4-BE49-F238E27FC236}">
                <a16:creationId xmlns:a16="http://schemas.microsoft.com/office/drawing/2014/main" id="{9E31FE52-8C70-456E-9223-7D8C57022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lokTextu 1">
            <a:extLst>
              <a:ext uri="{FF2B5EF4-FFF2-40B4-BE49-F238E27FC236}">
                <a16:creationId xmlns:a16="http://schemas.microsoft.com/office/drawing/2014/main" id="{56ADBE4B-E7AB-4D11-B64D-E8A4D9BD4DDF}"/>
              </a:ext>
            </a:extLst>
          </p:cNvPr>
          <p:cNvSpPr txBox="1"/>
          <p:nvPr/>
        </p:nvSpPr>
        <p:spPr>
          <a:xfrm>
            <a:off x="7581647" y="6145302"/>
            <a:ext cx="2779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Mgr. Stanislav Pravda</a:t>
            </a:r>
          </a:p>
        </p:txBody>
      </p:sp>
    </p:spTree>
    <p:extLst>
      <p:ext uri="{BB962C8B-B14F-4D97-AF65-F5344CB8AC3E}">
        <p14:creationId xmlns:p14="http://schemas.microsoft.com/office/powerpoint/2010/main" val="2174807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pPr algn="ctr"/>
            <a:r>
              <a:rPr lang="sk-SK" b="1" dirty="0"/>
              <a:t>Systém duálneho vzdelávania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ĺžnik 5">
            <a:extLst>
              <a:ext uri="{FF2B5EF4-FFF2-40B4-BE49-F238E27FC236}">
                <a16:creationId xmlns:a16="http://schemas.microsoft.com/office/drawing/2014/main" id="{ECE8B7FE-1D30-4FF5-8435-0FD73A5F4A55}"/>
              </a:ext>
            </a:extLst>
          </p:cNvPr>
          <p:cNvSpPr/>
          <p:nvPr/>
        </p:nvSpPr>
        <p:spPr>
          <a:xfrm>
            <a:off x="1598995" y="1583572"/>
            <a:ext cx="61045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>
                <a:latin typeface="Calibri" panose="020F0502020204030204" pitchFamily="34" charset="0"/>
                <a:ea typeface="Times New Roman" panose="02020603050405020304" pitchFamily="18" charset="0"/>
              </a:rPr>
              <a:t>Porovnanie merateľných ukazovateľov duálneho vzdelávania </a:t>
            </a:r>
          </a:p>
          <a:p>
            <a:r>
              <a:rPr lang="sk-SK" i="1" dirty="0">
                <a:latin typeface="Calibri" panose="020F0502020204030204" pitchFamily="34" charset="0"/>
                <a:ea typeface="Times New Roman" panose="02020603050405020304" pitchFamily="18" charset="0"/>
              </a:rPr>
              <a:t>šk. rokov 2018/2019 a  2023/2024</a:t>
            </a:r>
            <a:endParaRPr lang="sk-SK" dirty="0"/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9CACC5A4-E513-42FD-BFDF-9ECC89BAC139}"/>
              </a:ext>
            </a:extLst>
          </p:cNvPr>
          <p:cNvSpPr txBox="1"/>
          <p:nvPr/>
        </p:nvSpPr>
        <p:spPr>
          <a:xfrm>
            <a:off x="1598995" y="4499085"/>
            <a:ext cx="70687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Výstup: TTSK dlhodobo podporuje žiakov zapojených do SDV a to formou župného balíčka, ktorý zahŕňa štipendium vo výške 50,-, BUS kartu a bezplatné ubytovanie na internátoch v zriaďovateľskej pôsobnosti na území TTSK.  </a:t>
            </a:r>
          </a:p>
          <a:p>
            <a:endParaRPr lang="sk-SK" dirty="0">
              <a:highlight>
                <a:srgbClr val="FF0000"/>
              </a:highlight>
            </a:endParaRPr>
          </a:p>
        </p:txBody>
      </p:sp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D9BE6B9A-05FE-4704-AA11-7B1A8BB0F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577808"/>
              </p:ext>
            </p:extLst>
          </p:nvPr>
        </p:nvGraphicFramePr>
        <p:xfrm>
          <a:off x="1700910" y="2355112"/>
          <a:ext cx="6875448" cy="1933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8672">
                  <a:extLst>
                    <a:ext uri="{9D8B030D-6E8A-4147-A177-3AD203B41FA5}">
                      <a16:colId xmlns:a16="http://schemas.microsoft.com/office/drawing/2014/main" val="1023772017"/>
                    </a:ext>
                  </a:extLst>
                </a:gridCol>
                <a:gridCol w="1504526">
                  <a:extLst>
                    <a:ext uri="{9D8B030D-6E8A-4147-A177-3AD203B41FA5}">
                      <a16:colId xmlns:a16="http://schemas.microsoft.com/office/drawing/2014/main" val="2488719047"/>
                    </a:ext>
                  </a:extLst>
                </a:gridCol>
                <a:gridCol w="1541703">
                  <a:extLst>
                    <a:ext uri="{9D8B030D-6E8A-4147-A177-3AD203B41FA5}">
                      <a16:colId xmlns:a16="http://schemas.microsoft.com/office/drawing/2014/main" val="330980657"/>
                    </a:ext>
                  </a:extLst>
                </a:gridCol>
                <a:gridCol w="1680547">
                  <a:extLst>
                    <a:ext uri="{9D8B030D-6E8A-4147-A177-3AD203B41FA5}">
                      <a16:colId xmlns:a16="http://schemas.microsoft.com/office/drawing/2014/main" val="2109447353"/>
                    </a:ext>
                  </a:extLst>
                </a:gridCol>
              </a:tblGrid>
              <a:tr h="322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Merateľný ukazovateľ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2018/2019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2023/2024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Nárast o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0459779"/>
                  </a:ext>
                </a:extLst>
              </a:tr>
              <a:tr h="322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Počet škôl v SDV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26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3,25 násobku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2339376"/>
                  </a:ext>
                </a:extLst>
              </a:tr>
              <a:tr h="322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Počet duálnych zmlúv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25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265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10,6 násobku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1761788"/>
                  </a:ext>
                </a:extLst>
              </a:tr>
              <a:tr h="322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Počet žiakov s UZ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308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1060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3,44 násobku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4759702"/>
                  </a:ext>
                </a:extLst>
              </a:tr>
              <a:tr h="322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Počet žiakov v 1. ročníku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99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338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3,44 násobku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8471927"/>
                  </a:ext>
                </a:extLst>
              </a:tr>
              <a:tr h="322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Ponuka učebných miest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268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>
                          <a:effectLst/>
                        </a:rPr>
                        <a:t>893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90395" algn="l"/>
                          <a:tab pos="2700655" algn="l"/>
                          <a:tab pos="3780790" algn="l"/>
                        </a:tabLst>
                      </a:pPr>
                      <a:r>
                        <a:rPr lang="sk-SK" sz="1100" dirty="0">
                          <a:effectLst/>
                        </a:rPr>
                        <a:t>3,33 násobku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1617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040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ĺžnik 2">
            <a:extLst>
              <a:ext uri="{FF2B5EF4-FFF2-40B4-BE49-F238E27FC236}">
                <a16:creationId xmlns:a16="http://schemas.microsoft.com/office/drawing/2014/main" id="{B93AB403-AF41-4CFC-B98A-767A5477958C}"/>
              </a:ext>
            </a:extLst>
          </p:cNvPr>
          <p:cNvSpPr/>
          <p:nvPr/>
        </p:nvSpPr>
        <p:spPr>
          <a:xfrm>
            <a:off x="556748" y="1563500"/>
            <a:ext cx="8019610" cy="3931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  ­</a:t>
            </a:r>
            <a:r>
              <a:rPr lang="sk-SK" dirty="0">
                <a:ea typeface="Calibri" panose="020F0502020204030204" pitchFamily="34" charset="0"/>
              </a:rPr>
              <a:t>– Vytvorenie funkčnej a stabilnej siete stredných škôl v TTSK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 Podpora motivácie pedagogických a nepedagogickým pracovníkov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 Rozvoj zručností riadiacich pracovníkov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</a:t>
            </a:r>
            <a:r>
              <a:rPr lang="sk-SK" b="1" dirty="0">
                <a:ea typeface="Calibri" panose="020F0502020204030204" pitchFamily="34" charset="0"/>
              </a:rPr>
              <a:t> </a:t>
            </a:r>
            <a:r>
              <a:rPr lang="sk-SK" dirty="0">
                <a:ea typeface="Calibri" panose="020F0502020204030204" pitchFamily="34" charset="0"/>
              </a:rPr>
              <a:t>Podpora a rozvoj systému duálneho vzdelávania na území TTSK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</a:t>
            </a:r>
            <a:r>
              <a:rPr lang="sk-SK" b="1" dirty="0">
                <a:ea typeface="Calibri" panose="020F0502020204030204" pitchFamily="34" charset="0"/>
              </a:rPr>
              <a:t> </a:t>
            </a:r>
            <a:r>
              <a:rPr lang="sk-SK" dirty="0">
                <a:ea typeface="Calibri" panose="020F0502020204030204" pitchFamily="34" charset="0"/>
              </a:rPr>
              <a:t>Podpora nedostatočne obsadených odborov na území TTSK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</a:t>
            </a:r>
            <a:r>
              <a:rPr lang="sk-SK" b="1" dirty="0">
                <a:ea typeface="Calibri" panose="020F0502020204030204" pitchFamily="34" charset="0"/>
              </a:rPr>
              <a:t> </a:t>
            </a:r>
            <a:r>
              <a:rPr lang="sk-SK" dirty="0">
                <a:ea typeface="Calibri" panose="020F0502020204030204" pitchFamily="34" charset="0"/>
              </a:rPr>
              <a:t>Podpora rozvoja kariérneho poradenstva na území TTSK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 Monitorovanie a vyhodnocovanie kvality škôl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– </a:t>
            </a:r>
            <a:r>
              <a:rPr lang="sk-SK" dirty="0">
                <a:ea typeface="Calibri" panose="020F0502020204030204" pitchFamily="34" charset="0"/>
              </a:rPr>
              <a:t>Rozvoj spolupráce s mládežou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</a:t>
            </a:r>
            <a:r>
              <a:rPr lang="sk-SK" dirty="0">
                <a:ea typeface="Calibri" panose="020F0502020204030204" pitchFamily="34" charset="0"/>
              </a:rPr>
              <a:t>­ </a:t>
            </a:r>
            <a:r>
              <a:rPr lang="sk-SK" b="1" dirty="0">
                <a:ea typeface="Calibri" panose="020F0502020204030204" pitchFamily="34" charset="0"/>
              </a:rPr>
              <a:t>– </a:t>
            </a:r>
            <a:r>
              <a:rPr lang="sk-SK" dirty="0">
                <a:ea typeface="Calibri" panose="020F0502020204030204" pitchFamily="34" charset="0"/>
              </a:rPr>
              <a:t>Zvýšenie kvality jedál, modernizácia a zvyšovanie kvality prostredia</a:t>
            </a:r>
            <a:r>
              <a:rPr lang="sk-SK" b="1" dirty="0">
                <a:ea typeface="Calibri" panose="020F0502020204030204" pitchFamily="34" charset="0"/>
              </a:rPr>
              <a:t> </a:t>
            </a:r>
            <a:r>
              <a:rPr lang="sk-SK" dirty="0">
                <a:ea typeface="Calibri" panose="020F0502020204030204" pitchFamily="34" charset="0"/>
              </a:rPr>
              <a:t>zariadení školského stravovania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</a:t>
            </a:r>
            <a:r>
              <a:rPr lang="sk-SK" b="1" dirty="0">
                <a:ea typeface="Calibri" panose="020F0502020204030204" pitchFamily="34" charset="0"/>
              </a:rPr>
              <a:t> </a:t>
            </a:r>
            <a:r>
              <a:rPr lang="sk-SK" dirty="0">
                <a:ea typeface="Calibri" panose="020F0502020204030204" pitchFamily="34" charset="0"/>
              </a:rPr>
              <a:t>Modernizácia a zvyšovanie kvality prostredia školských internátov</a:t>
            </a:r>
          </a:p>
        </p:txBody>
      </p:sp>
    </p:spTree>
    <p:extLst>
      <p:ext uri="{BB962C8B-B14F-4D97-AF65-F5344CB8AC3E}">
        <p14:creationId xmlns:p14="http://schemas.microsoft.com/office/powerpoint/2010/main" val="1607789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ĺžnik 2">
            <a:extLst>
              <a:ext uri="{FF2B5EF4-FFF2-40B4-BE49-F238E27FC236}">
                <a16:creationId xmlns:a16="http://schemas.microsoft.com/office/drawing/2014/main" id="{B93AB403-AF41-4CFC-B98A-767A5477958C}"/>
              </a:ext>
            </a:extLst>
          </p:cNvPr>
          <p:cNvSpPr/>
          <p:nvPr/>
        </p:nvSpPr>
        <p:spPr>
          <a:xfrm>
            <a:off x="815613" y="957098"/>
            <a:ext cx="860694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  ­</a:t>
            </a:r>
            <a:r>
              <a:rPr lang="sk-SK" dirty="0">
                <a:ea typeface="Calibri" panose="020F0502020204030204" pitchFamily="34" charset="0"/>
              </a:rPr>
              <a:t>– Vytvorenie funkčnej a stabilnej siete stredných škôl v TTSK </a:t>
            </a:r>
          </a:p>
        </p:txBody>
      </p:sp>
      <p:sp>
        <p:nvSpPr>
          <p:cNvPr id="12" name="Obdĺžnik 11">
            <a:extLst>
              <a:ext uri="{FF2B5EF4-FFF2-40B4-BE49-F238E27FC236}">
                <a16:creationId xmlns:a16="http://schemas.microsoft.com/office/drawing/2014/main" id="{F6C2A320-7457-40A9-B6B7-87EE3801792E}"/>
              </a:ext>
            </a:extLst>
          </p:cNvPr>
          <p:cNvSpPr/>
          <p:nvPr/>
        </p:nvSpPr>
        <p:spPr>
          <a:xfrm>
            <a:off x="829587" y="1365896"/>
            <a:ext cx="8243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Merateľný ukazovateľ: Školy, ktorým sa podarilo zvýšiť počet žiakov nad 200</a:t>
            </a:r>
            <a:endParaRPr lang="sk-SK" dirty="0"/>
          </a:p>
        </p:txBody>
      </p:sp>
      <p:graphicFrame>
        <p:nvGraphicFramePr>
          <p:cNvPr id="13" name="Tabuľka 12">
            <a:extLst>
              <a:ext uri="{FF2B5EF4-FFF2-40B4-BE49-F238E27FC236}">
                <a16:creationId xmlns:a16="http://schemas.microsoft.com/office/drawing/2014/main" id="{5E64597D-72A6-4298-9E48-D2A5CD580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938662"/>
              </p:ext>
            </p:extLst>
          </p:nvPr>
        </p:nvGraphicFramePr>
        <p:xfrm>
          <a:off x="887614" y="1693678"/>
          <a:ext cx="6840000" cy="112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7974">
                  <a:extLst>
                    <a:ext uri="{9D8B030D-6E8A-4147-A177-3AD203B41FA5}">
                      <a16:colId xmlns:a16="http://schemas.microsoft.com/office/drawing/2014/main" val="3955801384"/>
                    </a:ext>
                  </a:extLst>
                </a:gridCol>
                <a:gridCol w="1908026">
                  <a:extLst>
                    <a:ext uri="{9D8B030D-6E8A-4147-A177-3AD203B41FA5}">
                      <a16:colId xmlns:a16="http://schemas.microsoft.com/office/drawing/2014/main" val="310467220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723313009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692111879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930400339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403916908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62130032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56921414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247835318"/>
                    </a:ext>
                  </a:extLst>
                </a:gridCol>
              </a:tblGrid>
              <a:tr h="1872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 3.1.1.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00864895"/>
                  </a:ext>
                </a:extLst>
              </a:tr>
              <a:tr h="18720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Počet ozdravených škôl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7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82844982"/>
                  </a:ext>
                </a:extLst>
              </a:tr>
              <a:tr h="18720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Predpokladané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61301367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30719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Počet ozdravených škôl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0 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7 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79920627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Zrealizované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36136978"/>
                  </a:ext>
                </a:extLst>
              </a:tr>
            </a:tbl>
          </a:graphicData>
        </a:graphic>
      </p:graphicFrame>
      <p:sp>
        <p:nvSpPr>
          <p:cNvPr id="14" name="Obdĺžnik 13">
            <a:extLst>
              <a:ext uri="{FF2B5EF4-FFF2-40B4-BE49-F238E27FC236}">
                <a16:creationId xmlns:a16="http://schemas.microsoft.com/office/drawing/2014/main" id="{F78E795D-0C7F-44E3-9DF3-66A4F71166EA}"/>
              </a:ext>
            </a:extLst>
          </p:cNvPr>
          <p:cNvSpPr/>
          <p:nvPr/>
        </p:nvSpPr>
        <p:spPr>
          <a:xfrm>
            <a:off x="815613" y="3132902"/>
            <a:ext cx="58627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</a:t>
            </a:r>
            <a:r>
              <a:rPr lang="sk-SK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ukazovateľ: Počet novovytvorených spojených škôl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uľka 14">
            <a:extLst>
              <a:ext uri="{FF2B5EF4-FFF2-40B4-BE49-F238E27FC236}">
                <a16:creationId xmlns:a16="http://schemas.microsoft.com/office/drawing/2014/main" id="{8692EC63-A6EE-4167-8B46-753786287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741324"/>
              </p:ext>
            </p:extLst>
          </p:nvPr>
        </p:nvGraphicFramePr>
        <p:xfrm>
          <a:off x="866972" y="3428999"/>
          <a:ext cx="6912000" cy="1125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2323778933"/>
                    </a:ext>
                  </a:extLst>
                </a:gridCol>
                <a:gridCol w="1944000">
                  <a:extLst>
                    <a:ext uri="{9D8B030D-6E8A-4147-A177-3AD203B41FA5}">
                      <a16:colId xmlns:a16="http://schemas.microsoft.com/office/drawing/2014/main" val="48565050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411701776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745941761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64836209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526770426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423862045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549878946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723970185"/>
                    </a:ext>
                  </a:extLst>
                </a:gridCol>
              </a:tblGrid>
              <a:tr h="19494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3.1.1.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78295922"/>
                  </a:ext>
                </a:extLst>
              </a:tr>
              <a:tr h="18605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Počet škôl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24666149"/>
                  </a:ext>
                </a:extLst>
              </a:tr>
              <a:tr h="18605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114 000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228 000,-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342 000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99631673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813782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Počet škôl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24616940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Zrelizované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41439765"/>
                  </a:ext>
                </a:extLst>
              </a:tr>
            </a:tbl>
          </a:graphicData>
        </a:graphic>
      </p:graphicFrame>
      <p:sp>
        <p:nvSpPr>
          <p:cNvPr id="16" name="Obdĺžnik 15">
            <a:extLst>
              <a:ext uri="{FF2B5EF4-FFF2-40B4-BE49-F238E27FC236}">
                <a16:creationId xmlns:a16="http://schemas.microsoft.com/office/drawing/2014/main" id="{3466BABD-DC71-493C-A359-818C69DED25C}"/>
              </a:ext>
            </a:extLst>
          </p:cNvPr>
          <p:cNvSpPr/>
          <p:nvPr/>
        </p:nvSpPr>
        <p:spPr>
          <a:xfrm>
            <a:off x="748941" y="4832324"/>
            <a:ext cx="8082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Vypracovanie ozdravného plánu pre GYM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Tabuľka 16">
            <a:extLst>
              <a:ext uri="{FF2B5EF4-FFF2-40B4-BE49-F238E27FC236}">
                <a16:creationId xmlns:a16="http://schemas.microsoft.com/office/drawing/2014/main" id="{CDF82502-2C52-440D-9401-0AA17BDF7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440758"/>
              </p:ext>
            </p:extLst>
          </p:nvPr>
        </p:nvGraphicFramePr>
        <p:xfrm>
          <a:off x="829587" y="5151191"/>
          <a:ext cx="6984000" cy="1156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1074117200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407994933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84462072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21433611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952854506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002701291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846217026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334810064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4195318146"/>
                    </a:ext>
                  </a:extLst>
                </a:gridCol>
              </a:tblGrid>
              <a:tr h="20066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3.1.1.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74806617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Vypracovanie plánu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11750343"/>
                  </a:ext>
                </a:extLst>
              </a:tr>
              <a:tr h="19113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67282493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 - skutočnosť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135529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Vypracovanie plánu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37947773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Zrelizované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30261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194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ĺžnik 2">
            <a:extLst>
              <a:ext uri="{FF2B5EF4-FFF2-40B4-BE49-F238E27FC236}">
                <a16:creationId xmlns:a16="http://schemas.microsoft.com/office/drawing/2014/main" id="{B93AB403-AF41-4CFC-B98A-767A5477958C}"/>
              </a:ext>
            </a:extLst>
          </p:cNvPr>
          <p:cNvSpPr/>
          <p:nvPr/>
        </p:nvSpPr>
        <p:spPr>
          <a:xfrm>
            <a:off x="815613" y="957098"/>
            <a:ext cx="860694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  ­</a:t>
            </a:r>
            <a:r>
              <a:rPr lang="sk-SK" dirty="0">
                <a:ea typeface="Calibri" panose="020F0502020204030204" pitchFamily="34" charset="0"/>
              </a:rPr>
              <a:t>– Vytvorenie funkčnej a stabilnej siete stredných škôl v TTSK </a:t>
            </a:r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D30FB7B0-80FD-41CD-871F-9C3BE528F6D1}"/>
              </a:ext>
            </a:extLst>
          </p:cNvPr>
          <p:cNvSpPr/>
          <p:nvPr/>
        </p:nvSpPr>
        <p:spPr>
          <a:xfrm>
            <a:off x="815612" y="1558898"/>
            <a:ext cx="792871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sk-SK" b="1" dirty="0">
                <a:latin typeface="Times New Roman" panose="02020603050405020304" pitchFamily="18" charset="0"/>
                <a:ea typeface="Calibri" panose="020F0502020204030204" pitchFamily="34" charset="0"/>
              </a:rPr>
              <a:t>Výstup:</a:t>
            </a:r>
            <a:endParaRPr lang="sk-SK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sk-SK" dirty="0">
                <a:latin typeface="Times New Roman" panose="02020603050405020304" pitchFamily="18" charset="0"/>
                <a:ea typeface="Calibri" panose="020F0502020204030204" pitchFamily="34" charset="0"/>
              </a:rPr>
              <a:t>Pre rok 2024 bol plán škôl, ktorým sa podarí zvýšiť počet žiakov nad 200 stanovený na 2 školy. Tento plán sme prekročili. Z 11 škôl, ktoré mali pod 200 žiakov zostali v školskom roku 2024/2025 už iba 4. SOŠ chemická Hlohovec a ŠUP Hlohovec boli spojené do jednej školy a ostatné školy navýšením plánu výkonov zo strany zriaďovateľa zvýšili počty svojich žiakov.</a:t>
            </a:r>
          </a:p>
          <a:p>
            <a:pPr algn="just">
              <a:spcAft>
                <a:spcPts val="0"/>
              </a:spcAft>
            </a:pPr>
            <a:r>
              <a:rPr lang="sk-SK" dirty="0">
                <a:latin typeface="Times New Roman" panose="02020603050405020304" pitchFamily="18" charset="0"/>
                <a:ea typeface="Calibri" panose="020F0502020204030204" pitchFamily="34" charset="0"/>
              </a:rPr>
              <a:t>Plán novovytvorených spojených škôl sme pre rok 2024 taktiež prekročili, z dôvodu vzniku Spojenej školy, Slnečná 2, Šamorín od 01. 09. 2024, ktorý bol naplánovaný až na ďalší rok. </a:t>
            </a:r>
          </a:p>
          <a:p>
            <a:pPr algn="just">
              <a:spcAft>
                <a:spcPts val="0"/>
              </a:spcAft>
            </a:pPr>
            <a:r>
              <a:rPr lang="sk-SK" dirty="0">
                <a:latin typeface="Times New Roman" panose="02020603050405020304" pitchFamily="18" charset="0"/>
                <a:ea typeface="Calibri" panose="020F0502020204030204" pitchFamily="34" charset="0"/>
              </a:rPr>
              <a:t>Ozdravný plán pre gymnáziá v zriaďovateľskej pôsobnosti TTSK bol v roku 2024 vypracovaný.</a:t>
            </a:r>
          </a:p>
          <a:p>
            <a:pPr algn="just">
              <a:spcAft>
                <a:spcPts val="0"/>
              </a:spcAft>
            </a:pPr>
            <a:r>
              <a:rPr lang="sk-SK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sk-SK" b="1" dirty="0">
                <a:latin typeface="Times New Roman" panose="02020603050405020304" pitchFamily="18" charset="0"/>
                <a:ea typeface="Calibri" panose="020F0502020204030204" pitchFamily="34" charset="0"/>
              </a:rPr>
              <a:t>Opatrenia boli splnené.</a:t>
            </a:r>
            <a:endParaRPr lang="sk-SK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322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ĺžnik 2">
            <a:extLst>
              <a:ext uri="{FF2B5EF4-FFF2-40B4-BE49-F238E27FC236}">
                <a16:creationId xmlns:a16="http://schemas.microsoft.com/office/drawing/2014/main" id="{B93AB403-AF41-4CFC-B98A-767A5477958C}"/>
              </a:ext>
            </a:extLst>
          </p:cNvPr>
          <p:cNvSpPr/>
          <p:nvPr/>
        </p:nvSpPr>
        <p:spPr>
          <a:xfrm>
            <a:off x="815613" y="957098"/>
            <a:ext cx="860694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  ­</a:t>
            </a:r>
            <a:r>
              <a:rPr lang="sk-SK" dirty="0">
                <a:ea typeface="Calibri" panose="020F0502020204030204" pitchFamily="34" charset="0"/>
              </a:rPr>
              <a:t>– Vytvorenie funkčnej a stabilnej siete stredných škôl v TTSK </a:t>
            </a: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7B00D5E2-55EE-466D-9846-5B91387F9A4F}"/>
              </a:ext>
            </a:extLst>
          </p:cNvPr>
          <p:cNvSpPr/>
          <p:nvPr/>
        </p:nvSpPr>
        <p:spPr>
          <a:xfrm>
            <a:off x="815613" y="1554814"/>
            <a:ext cx="4925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Merateľný ukazovateľ: Počet vypracovaných analýz</a:t>
            </a:r>
            <a:endParaRPr lang="sk-SK" dirty="0"/>
          </a:p>
        </p:txBody>
      </p:sp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2F914313-0DA3-4FFE-AE75-83909C2D19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445306"/>
              </p:ext>
            </p:extLst>
          </p:nvPr>
        </p:nvGraphicFramePr>
        <p:xfrm>
          <a:off x="923613" y="1875702"/>
          <a:ext cx="6912000" cy="10687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27430531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91046633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728056469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459798053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64835238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66472055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760427969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96272014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083632273"/>
                    </a:ext>
                  </a:extLst>
                </a:gridCol>
              </a:tblGrid>
              <a:tr h="18605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3.1.2.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2027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Spolu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19362830"/>
                  </a:ext>
                </a:extLst>
              </a:tr>
              <a:tr h="17653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Počet vypracovaných analýz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09539274"/>
                  </a:ext>
                </a:extLst>
              </a:tr>
              <a:tr h="17653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10 000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74797173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387635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Počet vypracovaných analýz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90365346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Zrelizované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5339717"/>
                  </a:ext>
                </a:extLst>
              </a:tr>
            </a:tbl>
          </a:graphicData>
        </a:graphic>
      </p:graphicFrame>
      <p:sp>
        <p:nvSpPr>
          <p:cNvPr id="8" name="Obdĺžnik 7">
            <a:extLst>
              <a:ext uri="{FF2B5EF4-FFF2-40B4-BE49-F238E27FC236}">
                <a16:creationId xmlns:a16="http://schemas.microsoft.com/office/drawing/2014/main" id="{E3CB9961-EE6F-4EE5-8162-66C0346F2A12}"/>
              </a:ext>
            </a:extLst>
          </p:cNvPr>
          <p:cNvSpPr/>
          <p:nvPr/>
        </p:nvSpPr>
        <p:spPr>
          <a:xfrm>
            <a:off x="871664" y="2944407"/>
            <a:ext cx="78742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sk-SK" sz="1400" b="1" dirty="0">
                <a:ea typeface="Calibri" panose="020F0502020204030204" pitchFamily="34" charset="0"/>
              </a:rPr>
              <a:t>Výstup:</a:t>
            </a:r>
            <a:endParaRPr lang="sk-SK" sz="1400" dirty="0"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sk-SK" sz="1400" dirty="0">
                <a:ea typeface="Calibri" panose="020F0502020204030204" pitchFamily="34" charset="0"/>
              </a:rPr>
              <a:t>V roku 2024 sme vypracovali analýzu siete odborov, ktorá rieši spomínané problematické okruhy. V ďalšom období budeme postupne pracovať na zmenách v sieti, ktoré budú reflektovať na výsledky analýzy. </a:t>
            </a:r>
          </a:p>
          <a:p>
            <a:pPr algn="just">
              <a:spcAft>
                <a:spcPts val="0"/>
              </a:spcAft>
            </a:pPr>
            <a:r>
              <a:rPr lang="sk-SK" sz="1400" b="1" dirty="0">
                <a:ea typeface="Calibri" panose="020F0502020204030204" pitchFamily="34" charset="0"/>
              </a:rPr>
              <a:t>Opatrenie bolo splnené.</a:t>
            </a:r>
          </a:p>
        </p:txBody>
      </p:sp>
      <p:sp>
        <p:nvSpPr>
          <p:cNvPr id="10" name="Obdĺžnik 9">
            <a:extLst>
              <a:ext uri="{FF2B5EF4-FFF2-40B4-BE49-F238E27FC236}">
                <a16:creationId xmlns:a16="http://schemas.microsoft.com/office/drawing/2014/main" id="{814A3D17-E3C5-42D3-82BB-34538FADD267}"/>
              </a:ext>
            </a:extLst>
          </p:cNvPr>
          <p:cNvSpPr/>
          <p:nvPr/>
        </p:nvSpPr>
        <p:spPr>
          <a:xfrm>
            <a:off x="823151" y="3971860"/>
            <a:ext cx="5034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Merateľný ukazovateľ: Počet rozpisu  plánu výkonov</a:t>
            </a:r>
            <a:endParaRPr lang="sk-SK" dirty="0"/>
          </a:p>
        </p:txBody>
      </p:sp>
      <p:graphicFrame>
        <p:nvGraphicFramePr>
          <p:cNvPr id="18" name="Tabuľka 17">
            <a:extLst>
              <a:ext uri="{FF2B5EF4-FFF2-40B4-BE49-F238E27FC236}">
                <a16:creationId xmlns:a16="http://schemas.microsoft.com/office/drawing/2014/main" id="{AE36F5C2-2C76-48AC-8302-B5365070C5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249102"/>
              </p:ext>
            </p:extLst>
          </p:nvPr>
        </p:nvGraphicFramePr>
        <p:xfrm>
          <a:off x="923613" y="4316722"/>
          <a:ext cx="7020000" cy="10801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1772556955"/>
                    </a:ext>
                  </a:extLst>
                </a:gridCol>
                <a:gridCol w="1944000">
                  <a:extLst>
                    <a:ext uri="{9D8B030D-6E8A-4147-A177-3AD203B41FA5}">
                      <a16:colId xmlns:a16="http://schemas.microsoft.com/office/drawing/2014/main" val="438915706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279557356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627381841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99465379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984004734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437824374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4009143850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144107828"/>
                    </a:ext>
                  </a:extLst>
                </a:gridCol>
              </a:tblGrid>
              <a:tr h="18796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3.1.3.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65133139"/>
                  </a:ext>
                </a:extLst>
              </a:tr>
              <a:tr h="17843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Počet rozpisov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1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1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59447115"/>
                  </a:ext>
                </a:extLst>
              </a:tr>
              <a:tr h="17843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04164448"/>
                  </a:ext>
                </a:extLst>
              </a:tr>
              <a:tr h="178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90315"/>
                  </a:ext>
                </a:extLst>
              </a:tr>
              <a:tr h="178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Počet rozpisov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94256239"/>
                  </a:ext>
                </a:extLst>
              </a:tr>
              <a:tr h="178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Zrelizované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15738694"/>
                  </a:ext>
                </a:extLst>
              </a:tr>
            </a:tbl>
          </a:graphicData>
        </a:graphic>
      </p:graphicFrame>
      <p:sp>
        <p:nvSpPr>
          <p:cNvPr id="19" name="Obdĺžnik 18">
            <a:extLst>
              <a:ext uri="{FF2B5EF4-FFF2-40B4-BE49-F238E27FC236}">
                <a16:creationId xmlns:a16="http://schemas.microsoft.com/office/drawing/2014/main" id="{315CA411-B862-4426-85D8-20AA6E0D544D}"/>
              </a:ext>
            </a:extLst>
          </p:cNvPr>
          <p:cNvSpPr/>
          <p:nvPr/>
        </p:nvSpPr>
        <p:spPr>
          <a:xfrm>
            <a:off x="873445" y="5423848"/>
            <a:ext cx="81428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sk-SK" sz="1400" b="1" dirty="0">
                <a:ea typeface="Calibri" panose="020F0502020204030204" pitchFamily="34" charset="0"/>
              </a:rPr>
              <a:t>Výstup:</a:t>
            </a:r>
          </a:p>
          <a:p>
            <a:pPr algn="just">
              <a:spcAft>
                <a:spcPts val="0"/>
              </a:spcAft>
            </a:pPr>
            <a:r>
              <a:rPr lang="sk-SK" sz="1400" dirty="0">
                <a:ea typeface="Calibri" panose="020F0502020204030204" pitchFamily="34" charset="0"/>
              </a:rPr>
              <a:t>V roku 2024 sme vypracovali návrh plánu výkonov so splneným uvedených zásad. Dodržali sme prognózu na žiakov gymnázií na úrovni 20% a neznižovali sme počty žiakov pre H odbory.</a:t>
            </a:r>
          </a:p>
          <a:p>
            <a:pPr algn="just">
              <a:spcAft>
                <a:spcPts val="0"/>
              </a:spcAft>
            </a:pPr>
            <a:r>
              <a:rPr lang="sk-SK" sz="1400" b="1" dirty="0">
                <a:ea typeface="Calibri" panose="020F0502020204030204" pitchFamily="34" charset="0"/>
              </a:rPr>
              <a:t>Opatrenie bolo splnené.</a:t>
            </a:r>
          </a:p>
        </p:txBody>
      </p:sp>
    </p:spTree>
    <p:extLst>
      <p:ext uri="{BB962C8B-B14F-4D97-AF65-F5344CB8AC3E}">
        <p14:creationId xmlns:p14="http://schemas.microsoft.com/office/powerpoint/2010/main" val="3550874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ĺžnik 2">
            <a:extLst>
              <a:ext uri="{FF2B5EF4-FFF2-40B4-BE49-F238E27FC236}">
                <a16:creationId xmlns:a16="http://schemas.microsoft.com/office/drawing/2014/main" id="{B93AB403-AF41-4CFC-B98A-767A5477958C}"/>
              </a:ext>
            </a:extLst>
          </p:cNvPr>
          <p:cNvSpPr/>
          <p:nvPr/>
        </p:nvSpPr>
        <p:spPr>
          <a:xfrm>
            <a:off x="815613" y="957098"/>
            <a:ext cx="860694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  ­</a:t>
            </a:r>
            <a:r>
              <a:rPr lang="sk-SK" dirty="0">
                <a:ea typeface="Calibri" panose="020F0502020204030204" pitchFamily="34" charset="0"/>
              </a:rPr>
              <a:t>– Vytvorenie funkčnej a stabilnej siete stredných škôl v TTSK </a:t>
            </a: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8DDF8547-0BBD-4DB6-AE50-0ADD7C289D4B}"/>
              </a:ext>
            </a:extLst>
          </p:cNvPr>
          <p:cNvSpPr/>
          <p:nvPr/>
        </p:nvSpPr>
        <p:spPr>
          <a:xfrm>
            <a:off x="764359" y="1511378"/>
            <a:ext cx="50213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Merateľný ukazovateľ: Počet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</a:rPr>
              <a:t>debarierizovaných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 škôl</a:t>
            </a:r>
            <a:endParaRPr lang="sk-SK" dirty="0"/>
          </a:p>
        </p:txBody>
      </p:sp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3FFF7332-AB5E-4E1B-AB81-5A5616105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874476"/>
              </p:ext>
            </p:extLst>
          </p:nvPr>
        </p:nvGraphicFramePr>
        <p:xfrm>
          <a:off x="851612" y="1813229"/>
          <a:ext cx="7200000" cy="984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11481841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113369799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422790400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305518569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539217653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53540145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086442803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786194609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95792102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 3.1.4.1.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02011535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Počet škôl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65596060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1 800 000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1 800 000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3 600 000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58724054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227511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Počet škôl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55363547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Zrealizované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36765301"/>
                  </a:ext>
                </a:extLst>
              </a:tr>
            </a:tbl>
          </a:graphicData>
        </a:graphic>
      </p:graphicFrame>
      <p:sp>
        <p:nvSpPr>
          <p:cNvPr id="8" name="Obdĺžnik 7">
            <a:extLst>
              <a:ext uri="{FF2B5EF4-FFF2-40B4-BE49-F238E27FC236}">
                <a16:creationId xmlns:a16="http://schemas.microsoft.com/office/drawing/2014/main" id="{F5C1B67B-A9F9-4624-8837-0E86F4CDD7C5}"/>
              </a:ext>
            </a:extLst>
          </p:cNvPr>
          <p:cNvSpPr/>
          <p:nvPr/>
        </p:nvSpPr>
        <p:spPr>
          <a:xfrm>
            <a:off x="815612" y="2852638"/>
            <a:ext cx="78802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</a:rPr>
              <a:t>Výstup:</a:t>
            </a:r>
          </a:p>
          <a:p>
            <a:pPr>
              <a:spcAft>
                <a:spcPts val="0"/>
              </a:spcAft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</a:rPr>
              <a:t>V roku 2024  boli realizované a uhradené projektové dokumentácie na </a:t>
            </a:r>
            <a:r>
              <a:rPr lang="sk-SK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debarierizáciu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</a:rPr>
              <a:t> 19 škôl. Na žiadnej škole nebola </a:t>
            </a:r>
            <a:r>
              <a:rPr lang="sk-SK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debarierizácia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</a:rPr>
              <a:t> v roku 2024 ukončená. Z tohto dôvodu sa samotná realizácia posúva do roku 2025.</a:t>
            </a:r>
            <a:endParaRPr lang="sk-SK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Obdĺžnik 9">
            <a:extLst>
              <a:ext uri="{FF2B5EF4-FFF2-40B4-BE49-F238E27FC236}">
                <a16:creationId xmlns:a16="http://schemas.microsoft.com/office/drawing/2014/main" id="{853D1C3C-7B50-461E-97CD-D415F2F72CA1}"/>
              </a:ext>
            </a:extLst>
          </p:cNvPr>
          <p:cNvSpPr/>
          <p:nvPr/>
        </p:nvSpPr>
        <p:spPr>
          <a:xfrm>
            <a:off x="764359" y="3932652"/>
            <a:ext cx="4384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Merateľný ukazovateľ: Zmodernizované školy</a:t>
            </a:r>
            <a:endParaRPr lang="sk-SK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12" name="Tabuľka 11">
            <a:extLst>
              <a:ext uri="{FF2B5EF4-FFF2-40B4-BE49-F238E27FC236}">
                <a16:creationId xmlns:a16="http://schemas.microsoft.com/office/drawing/2014/main" id="{06AFB5DF-57A7-4ACB-83E8-97D01FE87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216615"/>
              </p:ext>
            </p:extLst>
          </p:nvPr>
        </p:nvGraphicFramePr>
        <p:xfrm>
          <a:off x="815612" y="4270475"/>
          <a:ext cx="7236000" cy="984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1492375504"/>
                    </a:ext>
                  </a:extLst>
                </a:gridCol>
                <a:gridCol w="1944000">
                  <a:extLst>
                    <a:ext uri="{9D8B030D-6E8A-4147-A177-3AD203B41FA5}">
                      <a16:colId xmlns:a16="http://schemas.microsoft.com/office/drawing/2014/main" val="122888530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93049865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665113716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881330825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00225625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493289839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97491692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655913554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 3.1.4.2.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 plánovaný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9282101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Počet škôl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7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9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34824466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12000000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8 000 000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20000000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15801892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9840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Počet škôl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07908038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Zrealizované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77578587"/>
                  </a:ext>
                </a:extLst>
              </a:tr>
            </a:tbl>
          </a:graphicData>
        </a:graphic>
      </p:graphicFrame>
      <p:sp>
        <p:nvSpPr>
          <p:cNvPr id="13" name="Obdĺžnik 12">
            <a:extLst>
              <a:ext uri="{FF2B5EF4-FFF2-40B4-BE49-F238E27FC236}">
                <a16:creationId xmlns:a16="http://schemas.microsoft.com/office/drawing/2014/main" id="{0728DD45-196E-4FC4-A28B-48E8C36AA7C3}"/>
              </a:ext>
            </a:extLst>
          </p:cNvPr>
          <p:cNvSpPr/>
          <p:nvPr/>
        </p:nvSpPr>
        <p:spPr>
          <a:xfrm>
            <a:off x="764359" y="5381270"/>
            <a:ext cx="815104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Výstup:</a:t>
            </a:r>
          </a:p>
          <a:p>
            <a:r>
              <a:rPr lang="sk-SK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TTSK plánoval financovať modernizáciu škôl a školských zariadení v opatrení 3.1.4.2. z prostriedkov SIH (Slovak </a:t>
            </a:r>
            <a:r>
              <a:rPr lang="sk-SK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investment</a:t>
            </a:r>
            <a:r>
              <a:rPr lang="sk-SK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Holding), pred podpisom zmluvy Vláda SR od zámeru ustúpila. Z týchto dôvodov došlo k prehodnoteniu uvedených investícií a TTSK sa snažil v roku 2024 realizovať vybrané investície z vlastných zdrojov.</a:t>
            </a: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4072629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ĺžnik 2">
            <a:extLst>
              <a:ext uri="{FF2B5EF4-FFF2-40B4-BE49-F238E27FC236}">
                <a16:creationId xmlns:a16="http://schemas.microsoft.com/office/drawing/2014/main" id="{B93AB403-AF41-4CFC-B98A-767A5477958C}"/>
              </a:ext>
            </a:extLst>
          </p:cNvPr>
          <p:cNvSpPr/>
          <p:nvPr/>
        </p:nvSpPr>
        <p:spPr>
          <a:xfrm>
            <a:off x="815613" y="957098"/>
            <a:ext cx="860694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  ­</a:t>
            </a:r>
            <a:r>
              <a:rPr lang="sk-SK" dirty="0">
                <a:ea typeface="Calibri" panose="020F0502020204030204" pitchFamily="34" charset="0"/>
              </a:rPr>
              <a:t>– Vytvorenie funkčnej a stabilnej siete stredných škôl v TTSK </a:t>
            </a: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8DDF8547-0BBD-4DB6-AE50-0ADD7C289D4B}"/>
              </a:ext>
            </a:extLst>
          </p:cNvPr>
          <p:cNvSpPr/>
          <p:nvPr/>
        </p:nvSpPr>
        <p:spPr>
          <a:xfrm>
            <a:off x="764359" y="1472980"/>
            <a:ext cx="4967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Merateľný ukazovateľ: Zmodernizované laboratóriá</a:t>
            </a:r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F5C1B67B-A9F9-4624-8837-0E86F4CDD7C5}"/>
              </a:ext>
            </a:extLst>
          </p:cNvPr>
          <p:cNvSpPr/>
          <p:nvPr/>
        </p:nvSpPr>
        <p:spPr>
          <a:xfrm>
            <a:off x="815612" y="2852638"/>
            <a:ext cx="788027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</a:rPr>
              <a:t>Výstup:</a:t>
            </a:r>
          </a:p>
          <a:p>
            <a:pPr>
              <a:spcAft>
                <a:spcPts val="0"/>
              </a:spcAft>
            </a:pPr>
            <a:r>
              <a:rPr lang="sk-SK" sz="1400" dirty="0"/>
              <a:t>V priebehu roka 2024 boli zrealizované projektové dokumentácie na všetky druhy laboratórií na 9 stredných školách.</a:t>
            </a:r>
            <a:endParaRPr lang="sk-SK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Obdĺžnik 9">
            <a:extLst>
              <a:ext uri="{FF2B5EF4-FFF2-40B4-BE49-F238E27FC236}">
                <a16:creationId xmlns:a16="http://schemas.microsoft.com/office/drawing/2014/main" id="{853D1C3C-7B50-461E-97CD-D415F2F72CA1}"/>
              </a:ext>
            </a:extLst>
          </p:cNvPr>
          <p:cNvSpPr/>
          <p:nvPr/>
        </p:nvSpPr>
        <p:spPr>
          <a:xfrm>
            <a:off x="764359" y="3965495"/>
            <a:ext cx="7869911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Merateľný ukazovateľ: </a:t>
            </a:r>
            <a:r>
              <a:rPr lang="sk-SK" dirty="0"/>
              <a:t>Rekonštruované multifunkčné športoviská a športové areály</a:t>
            </a:r>
          </a:p>
          <a:p>
            <a:pPr algn="just">
              <a:spcAft>
                <a:spcPts val="0"/>
              </a:spcAft>
            </a:pPr>
            <a:endParaRPr lang="sk-SK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Obdĺžnik 12">
            <a:extLst>
              <a:ext uri="{FF2B5EF4-FFF2-40B4-BE49-F238E27FC236}">
                <a16:creationId xmlns:a16="http://schemas.microsoft.com/office/drawing/2014/main" id="{0728DD45-196E-4FC4-A28B-48E8C36AA7C3}"/>
              </a:ext>
            </a:extLst>
          </p:cNvPr>
          <p:cNvSpPr/>
          <p:nvPr/>
        </p:nvSpPr>
        <p:spPr>
          <a:xfrm>
            <a:off x="764359" y="5381270"/>
            <a:ext cx="81510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b="1" dirty="0">
                <a:ea typeface="Calibri" panose="020F0502020204030204" pitchFamily="34" charset="0"/>
              </a:rPr>
              <a:t>Výstup:</a:t>
            </a:r>
          </a:p>
          <a:p>
            <a:r>
              <a:rPr lang="sk-SK" sz="1400" dirty="0"/>
              <a:t>TTSK v roku 2024 začal realizovať projektové dokumentácie na ihriská na 6 stredných školách.</a:t>
            </a: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B3753F04-584A-43AE-854D-65FF355C46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939305"/>
              </p:ext>
            </p:extLst>
          </p:nvPr>
        </p:nvGraphicFramePr>
        <p:xfrm>
          <a:off x="828933" y="1784866"/>
          <a:ext cx="7668000" cy="984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47047661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44026669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5323450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40604665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69966911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59559877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74674262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6110128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241571099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3.1.4.3.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62338510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Počet laboratórií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0190685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1 230 000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1 230 000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59991657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74899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Počet laboratórií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78478440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Zrealizované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17398077"/>
                  </a:ext>
                </a:extLst>
              </a:tr>
            </a:tbl>
          </a:graphicData>
        </a:graphic>
      </p:graphicFrame>
      <p:graphicFrame>
        <p:nvGraphicFramePr>
          <p:cNvPr id="14" name="Tabuľka 13">
            <a:extLst>
              <a:ext uri="{FF2B5EF4-FFF2-40B4-BE49-F238E27FC236}">
                <a16:creationId xmlns:a16="http://schemas.microsoft.com/office/drawing/2014/main" id="{8BE3B998-A7E4-4417-8180-0904581C0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153575"/>
              </p:ext>
            </p:extLst>
          </p:nvPr>
        </p:nvGraphicFramePr>
        <p:xfrm>
          <a:off x="828933" y="4273270"/>
          <a:ext cx="7668000" cy="984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77279744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5922332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77389910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4170478832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90024842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215211135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62108458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88670721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810155471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3.1.4.4.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36455146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Počet športovísk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9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24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79957549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2 050 000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5 900 000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7 950 000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44403914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bg1"/>
                          </a:solidFill>
                          <a:effectLst/>
                        </a:rPr>
                        <a:t>Poč. stav</a:t>
                      </a:r>
                      <a:endParaRPr lang="sk-SK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926530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Počet športovísk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8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50789698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Zrealizované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10841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603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ĺžnik 2">
            <a:extLst>
              <a:ext uri="{FF2B5EF4-FFF2-40B4-BE49-F238E27FC236}">
                <a16:creationId xmlns:a16="http://schemas.microsoft.com/office/drawing/2014/main" id="{B93AB403-AF41-4CFC-B98A-767A5477958C}"/>
              </a:ext>
            </a:extLst>
          </p:cNvPr>
          <p:cNvSpPr/>
          <p:nvPr/>
        </p:nvSpPr>
        <p:spPr>
          <a:xfrm>
            <a:off x="815613" y="957098"/>
            <a:ext cx="860694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  ­</a:t>
            </a:r>
            <a:r>
              <a:rPr lang="sk-SK" dirty="0">
                <a:ea typeface="Calibri" panose="020F0502020204030204" pitchFamily="34" charset="0"/>
              </a:rPr>
              <a:t>– Vytvorenie funkčnej a stabilnej siete stredných škôl v TTSK </a:t>
            </a: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8DDF8547-0BBD-4DB6-AE50-0ADD7C289D4B}"/>
              </a:ext>
            </a:extLst>
          </p:cNvPr>
          <p:cNvSpPr/>
          <p:nvPr/>
        </p:nvSpPr>
        <p:spPr>
          <a:xfrm>
            <a:off x="815612" y="1548720"/>
            <a:ext cx="6101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Merateľný ukazovateľ: Rekonštrukcia odborných učební a dielní</a:t>
            </a:r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F5C1B67B-A9F9-4624-8837-0E86F4CDD7C5}"/>
              </a:ext>
            </a:extLst>
          </p:cNvPr>
          <p:cNvSpPr/>
          <p:nvPr/>
        </p:nvSpPr>
        <p:spPr>
          <a:xfrm>
            <a:off x="815612" y="2852638"/>
            <a:ext cx="7880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</a:rPr>
              <a:t>Výstup:</a:t>
            </a:r>
          </a:p>
          <a:p>
            <a:r>
              <a:rPr lang="sk-SK" sz="1400" dirty="0"/>
              <a:t>V priebehu roka 2024 spustil TTSK proces prípravy vereného obstarávania na projektové dokumentácie.</a:t>
            </a:r>
          </a:p>
          <a:p>
            <a:pPr>
              <a:spcAft>
                <a:spcPts val="0"/>
              </a:spcAft>
            </a:pPr>
            <a:endParaRPr lang="sk-SK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F2D2BD3C-5FD1-4B99-91C9-E3C0F5E6A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537597"/>
              </p:ext>
            </p:extLst>
          </p:nvPr>
        </p:nvGraphicFramePr>
        <p:xfrm>
          <a:off x="865314" y="1855872"/>
          <a:ext cx="7668000" cy="984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3.1.4.5.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Počet učební a dielní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Pred.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2 200 000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1 330 000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3 530 000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Počet učební a dielní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Zrealizované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5" name="Obdĺžnik 14">
            <a:extLst>
              <a:ext uri="{FF2B5EF4-FFF2-40B4-BE49-F238E27FC236}">
                <a16:creationId xmlns:a16="http://schemas.microsoft.com/office/drawing/2014/main" id="{A950759E-64EB-4C9D-81F0-96A1F437810F}"/>
              </a:ext>
            </a:extLst>
          </p:cNvPr>
          <p:cNvSpPr/>
          <p:nvPr/>
        </p:nvSpPr>
        <p:spPr>
          <a:xfrm>
            <a:off x="791770" y="3939831"/>
            <a:ext cx="5568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Merateľný ukazovateľ: Počet škôl s energetickým auditom</a:t>
            </a:r>
          </a:p>
        </p:txBody>
      </p:sp>
      <p:graphicFrame>
        <p:nvGraphicFramePr>
          <p:cNvPr id="16" name="Tabuľka 15">
            <a:extLst>
              <a:ext uri="{FF2B5EF4-FFF2-40B4-BE49-F238E27FC236}">
                <a16:creationId xmlns:a16="http://schemas.microsoft.com/office/drawing/2014/main" id="{F390CBF2-63FB-4BA5-B93D-329D92FA7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984"/>
              </p:ext>
            </p:extLst>
          </p:nvPr>
        </p:nvGraphicFramePr>
        <p:xfrm>
          <a:off x="830181" y="4277446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3.1.5.1.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energetických auditov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342 000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387 000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Počet energetických auditov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Zrealizované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7" name="Obdĺžnik 16">
            <a:extLst>
              <a:ext uri="{FF2B5EF4-FFF2-40B4-BE49-F238E27FC236}">
                <a16:creationId xmlns:a16="http://schemas.microsoft.com/office/drawing/2014/main" id="{2A40DF7A-C4D5-4D6E-B4F2-6585B5DA00DA}"/>
              </a:ext>
            </a:extLst>
          </p:cNvPr>
          <p:cNvSpPr/>
          <p:nvPr/>
        </p:nvSpPr>
        <p:spPr>
          <a:xfrm>
            <a:off x="791770" y="5365579"/>
            <a:ext cx="7880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</a:rPr>
              <a:t>Výstup:</a:t>
            </a:r>
          </a:p>
          <a:p>
            <a:r>
              <a:rPr lang="sk-SK" sz="1400" dirty="0"/>
              <a:t>V priebehu roka 2024 spustil TTSK proces prípravy vereného obstarávania na projektové dokumentácie.</a:t>
            </a:r>
          </a:p>
          <a:p>
            <a:pPr>
              <a:spcAft>
                <a:spcPts val="0"/>
              </a:spcAft>
            </a:pPr>
            <a:endParaRPr lang="sk-SK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017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ĺžnik 2">
            <a:extLst>
              <a:ext uri="{FF2B5EF4-FFF2-40B4-BE49-F238E27FC236}">
                <a16:creationId xmlns:a16="http://schemas.microsoft.com/office/drawing/2014/main" id="{B93AB403-AF41-4CFC-B98A-767A5477958C}"/>
              </a:ext>
            </a:extLst>
          </p:cNvPr>
          <p:cNvSpPr/>
          <p:nvPr/>
        </p:nvSpPr>
        <p:spPr>
          <a:xfrm>
            <a:off x="815613" y="957098"/>
            <a:ext cx="860694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  ­</a:t>
            </a:r>
            <a:r>
              <a:rPr lang="sk-SK" dirty="0">
                <a:ea typeface="Calibri" panose="020F0502020204030204" pitchFamily="34" charset="0"/>
              </a:rPr>
              <a:t>– Vytvorenie funkčnej a stabilnej siete stredných škôl v TTSK </a:t>
            </a:r>
          </a:p>
        </p:txBody>
      </p:sp>
      <p:graphicFrame>
        <p:nvGraphicFramePr>
          <p:cNvPr id="10" name="Tabuľka 9">
            <a:extLst>
              <a:ext uri="{FF2B5EF4-FFF2-40B4-BE49-F238E27FC236}">
                <a16:creationId xmlns:a16="http://schemas.microsoft.com/office/drawing/2014/main" id="{7F7E5E08-EED5-45FD-AEA4-B8858A5F7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249034"/>
              </p:ext>
            </p:extLst>
          </p:nvPr>
        </p:nvGraphicFramePr>
        <p:xfrm>
          <a:off x="890165" y="1801853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3.1.5.2.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budov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6 000 000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8 000 000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14 000 000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Počet budov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Zrealizované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5" name="Obdĺžnik 4">
            <a:extLst>
              <a:ext uri="{FF2B5EF4-FFF2-40B4-BE49-F238E27FC236}">
                <a16:creationId xmlns:a16="http://schemas.microsoft.com/office/drawing/2014/main" id="{AA69215D-0232-456A-BAC5-681C73AC7592}"/>
              </a:ext>
            </a:extLst>
          </p:cNvPr>
          <p:cNvSpPr/>
          <p:nvPr/>
        </p:nvSpPr>
        <p:spPr>
          <a:xfrm>
            <a:off x="815613" y="1476449"/>
            <a:ext cx="7667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Budovy so zníženou energetickou náročnosťou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Obdĺžnik 11">
            <a:extLst>
              <a:ext uri="{FF2B5EF4-FFF2-40B4-BE49-F238E27FC236}">
                <a16:creationId xmlns:a16="http://schemas.microsoft.com/office/drawing/2014/main" id="{93056C55-8B65-43D5-9A5F-7DE87FD75977}"/>
              </a:ext>
            </a:extLst>
          </p:cNvPr>
          <p:cNvSpPr/>
          <p:nvPr/>
        </p:nvSpPr>
        <p:spPr>
          <a:xfrm>
            <a:off x="815613" y="2880884"/>
            <a:ext cx="77177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</a:rPr>
              <a:t>Výstup: 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</a:rPr>
              <a:t>v procese realizácie.</a:t>
            </a:r>
          </a:p>
        </p:txBody>
      </p:sp>
      <p:sp>
        <p:nvSpPr>
          <p:cNvPr id="13" name="Obdĺžnik 12">
            <a:extLst>
              <a:ext uri="{FF2B5EF4-FFF2-40B4-BE49-F238E27FC236}">
                <a16:creationId xmlns:a16="http://schemas.microsoft.com/office/drawing/2014/main" id="{B1AD2D35-3327-47A9-B882-98A5E47B2E82}"/>
              </a:ext>
            </a:extLst>
          </p:cNvPr>
          <p:cNvSpPr/>
          <p:nvPr/>
        </p:nvSpPr>
        <p:spPr>
          <a:xfrm>
            <a:off x="844086" y="3845999"/>
            <a:ext cx="78802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Merateľný ukazovateľ: </a:t>
            </a:r>
            <a:r>
              <a:rPr lang="sk-SK" dirty="0">
                <a:latin typeface="Times New Roman" panose="02020603050405020304" pitchFamily="18" charset="0"/>
                <a:ea typeface="Calibri" panose="020F0502020204030204" pitchFamily="34" charset="0"/>
              </a:rPr>
              <a:t>Školy s vybudovanými </a:t>
            </a:r>
            <a:r>
              <a:rPr lang="sk-SK" dirty="0" err="1">
                <a:latin typeface="Times New Roman" panose="02020603050405020304" pitchFamily="18" charset="0"/>
                <a:ea typeface="Calibri" panose="020F0502020204030204" pitchFamily="34" charset="0"/>
              </a:rPr>
              <a:t>fotovoltickými</a:t>
            </a:r>
            <a:r>
              <a:rPr lang="sk-SK" dirty="0">
                <a:latin typeface="Times New Roman" panose="02020603050405020304" pitchFamily="18" charset="0"/>
                <a:ea typeface="Calibri" panose="020F0502020204030204" pitchFamily="34" charset="0"/>
              </a:rPr>
              <a:t> panelmi</a:t>
            </a:r>
            <a:endParaRPr lang="sk-SK" dirty="0"/>
          </a:p>
        </p:txBody>
      </p:sp>
      <p:graphicFrame>
        <p:nvGraphicFramePr>
          <p:cNvPr id="14" name="Tabuľka 13">
            <a:extLst>
              <a:ext uri="{FF2B5EF4-FFF2-40B4-BE49-F238E27FC236}">
                <a16:creationId xmlns:a16="http://schemas.microsoft.com/office/drawing/2014/main" id="{92FAE386-9581-4229-A5E2-D1AAD6E16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087456"/>
              </p:ext>
            </p:extLst>
          </p:nvPr>
        </p:nvGraphicFramePr>
        <p:xfrm>
          <a:off x="914239" y="4206432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3.1.5.3.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škôl 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1 000 000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Počet škôl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Zrealizované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5" name="Obdĺžnik 14">
            <a:extLst>
              <a:ext uri="{FF2B5EF4-FFF2-40B4-BE49-F238E27FC236}">
                <a16:creationId xmlns:a16="http://schemas.microsoft.com/office/drawing/2014/main" id="{2C681AB3-2566-4ECF-AE0F-FA3002F3E4FC}"/>
              </a:ext>
            </a:extLst>
          </p:cNvPr>
          <p:cNvSpPr/>
          <p:nvPr/>
        </p:nvSpPr>
        <p:spPr>
          <a:xfrm>
            <a:off x="880674" y="5251631"/>
            <a:ext cx="7717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</a:rPr>
              <a:t>Výstup: 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</a:rPr>
              <a:t>v procese realizácia, z dôvodu nedostatku finančných prostriedkov je realizácia presunutá na rok 2025.</a:t>
            </a:r>
          </a:p>
        </p:txBody>
      </p:sp>
    </p:spTree>
    <p:extLst>
      <p:ext uri="{BB962C8B-B14F-4D97-AF65-F5344CB8AC3E}">
        <p14:creationId xmlns:p14="http://schemas.microsoft.com/office/powerpoint/2010/main" val="2127273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ĺžnik 2">
            <a:extLst>
              <a:ext uri="{FF2B5EF4-FFF2-40B4-BE49-F238E27FC236}">
                <a16:creationId xmlns:a16="http://schemas.microsoft.com/office/drawing/2014/main" id="{B93AB403-AF41-4CFC-B98A-767A5477958C}"/>
              </a:ext>
            </a:extLst>
          </p:cNvPr>
          <p:cNvSpPr/>
          <p:nvPr/>
        </p:nvSpPr>
        <p:spPr>
          <a:xfrm>
            <a:off x="797386" y="939771"/>
            <a:ext cx="880078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 Podpora motivácie pedagogických a nepedagogickým pracovníkov </a:t>
            </a:r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442299F1-FBAF-48BA-8167-93FA28956D54}"/>
              </a:ext>
            </a:extLst>
          </p:cNvPr>
          <p:cNvSpPr/>
          <p:nvPr/>
        </p:nvSpPr>
        <p:spPr>
          <a:xfrm>
            <a:off x="797386" y="1361033"/>
            <a:ext cx="61563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Príspevok na bývanie pre učiteľov a MOV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093C50E9-1AF5-4B79-95A2-1E6CAE5C47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138053"/>
              </p:ext>
            </p:extLst>
          </p:nvPr>
        </p:nvGraphicFramePr>
        <p:xfrm>
          <a:off x="890164" y="1672869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3.2.1.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prijímateľov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241 000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Počet prijímateľov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Zrealizované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23 427,13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40 418,18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63 845,31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6" name="Obdĺžnik 5">
            <a:extLst>
              <a:ext uri="{FF2B5EF4-FFF2-40B4-BE49-F238E27FC236}">
                <a16:creationId xmlns:a16="http://schemas.microsoft.com/office/drawing/2014/main" id="{0C569A75-72B1-4984-A0E0-FBC263EA358E}"/>
              </a:ext>
            </a:extLst>
          </p:cNvPr>
          <p:cNvSpPr/>
          <p:nvPr/>
        </p:nvSpPr>
        <p:spPr>
          <a:xfrm>
            <a:off x="827566" y="2655974"/>
            <a:ext cx="76032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b="1" dirty="0">
                <a:ea typeface="Calibri" panose="020F0502020204030204" pitchFamily="34" charset="0"/>
              </a:rPr>
              <a:t>Výstup: </a:t>
            </a:r>
            <a:r>
              <a:rPr lang="sk-SK" sz="1400" dirty="0">
                <a:ea typeface="Calibri" panose="020F0502020204030204" pitchFamily="34" charset="0"/>
              </a:rPr>
              <a:t>Opatrenie bolo splnené. </a:t>
            </a:r>
            <a:endParaRPr lang="sk-SK" b="1" dirty="0">
              <a:ea typeface="Calibri" panose="020F0502020204030204" pitchFamily="34" charset="0"/>
            </a:endParaRPr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B1D2B695-BFEF-4552-B2FE-6EE64D8091AB}"/>
              </a:ext>
            </a:extLst>
          </p:cNvPr>
          <p:cNvSpPr/>
          <p:nvPr/>
        </p:nvSpPr>
        <p:spPr>
          <a:xfrm>
            <a:off x="827567" y="3627653"/>
            <a:ext cx="77305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Merateľný ukazovateľ: Počet prijímateľov príspevku - zvýšenie kvalifikácie zamestnancov škôl</a:t>
            </a:r>
            <a:endParaRPr lang="sk-SK" dirty="0"/>
          </a:p>
        </p:txBody>
      </p:sp>
      <p:graphicFrame>
        <p:nvGraphicFramePr>
          <p:cNvPr id="12" name="Tabuľka 11">
            <a:extLst>
              <a:ext uri="{FF2B5EF4-FFF2-40B4-BE49-F238E27FC236}">
                <a16:creationId xmlns:a16="http://schemas.microsoft.com/office/drawing/2014/main" id="{2624BB94-8CDE-4547-95E9-1B7B4341E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65658"/>
              </p:ext>
            </p:extLst>
          </p:nvPr>
        </p:nvGraphicFramePr>
        <p:xfrm>
          <a:off x="890164" y="4325001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3.2.2.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prijímateľov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Počet prijímateľov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Zrealizované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12 811,22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32 697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45 508,22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3" name="Obdĺžnik 12">
            <a:extLst>
              <a:ext uri="{FF2B5EF4-FFF2-40B4-BE49-F238E27FC236}">
                <a16:creationId xmlns:a16="http://schemas.microsoft.com/office/drawing/2014/main" id="{6FF56ABC-7320-4D9D-8DD5-1FEA9BC2222F}"/>
              </a:ext>
            </a:extLst>
          </p:cNvPr>
          <p:cNvSpPr/>
          <p:nvPr/>
        </p:nvSpPr>
        <p:spPr>
          <a:xfrm>
            <a:off x="827567" y="5368497"/>
            <a:ext cx="63639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>
                <a:ea typeface="Calibri" panose="020F0502020204030204" pitchFamily="34" charset="0"/>
              </a:rPr>
              <a:t>Výstup: </a:t>
            </a:r>
            <a:r>
              <a:rPr lang="sk-SK" sz="1400" dirty="0">
                <a:ea typeface="Calibri" panose="020F0502020204030204" pitchFamily="34" charset="0"/>
              </a:rPr>
              <a:t>Opatrenie bolo splnené. Prejavený záujem o tento benefit prevýšil náš plán.</a:t>
            </a:r>
            <a:endParaRPr lang="sk-SK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7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376" y="867205"/>
            <a:ext cx="8397024" cy="5200535"/>
          </a:xfrm>
        </p:spPr>
        <p:txBody>
          <a:bodyPr>
            <a:noAutofit/>
          </a:bodyPr>
          <a:lstStyle/>
          <a:p>
            <a:pPr algn="ctr"/>
            <a:r>
              <a:rPr lang="sk-SK" sz="4000" dirty="0"/>
              <a:t>Stratégia rozvoja školstva na území TTSK na roky 2023 – 2027 bola schválená Uznesením Zastupiteľstva TTSK č.157/2023/08 zo dňa 25. 10. 2023</a:t>
            </a:r>
            <a:br>
              <a:rPr lang="sk-SK" dirty="0"/>
            </a:br>
            <a:endParaRPr lang="sk-SK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888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ĺžnik 2">
            <a:extLst>
              <a:ext uri="{FF2B5EF4-FFF2-40B4-BE49-F238E27FC236}">
                <a16:creationId xmlns:a16="http://schemas.microsoft.com/office/drawing/2014/main" id="{B93AB403-AF41-4CFC-B98A-767A5477958C}"/>
              </a:ext>
            </a:extLst>
          </p:cNvPr>
          <p:cNvSpPr/>
          <p:nvPr/>
        </p:nvSpPr>
        <p:spPr>
          <a:xfrm>
            <a:off x="797386" y="939771"/>
            <a:ext cx="880078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 Podpora motivácie pedagogických a nepedagogickým pracovníkov </a:t>
            </a:r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442299F1-FBAF-48BA-8167-93FA28956D54}"/>
              </a:ext>
            </a:extLst>
          </p:cNvPr>
          <p:cNvSpPr/>
          <p:nvPr/>
        </p:nvSpPr>
        <p:spPr>
          <a:xfrm>
            <a:off x="827567" y="1589860"/>
            <a:ext cx="9224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dirty="0"/>
              <a:t>Merateľný ukazovateľ: Príspevok pre školu účelovo viazaného na zvyšovanie ohodnotenia učiteľov a zamestnancov škôl za vykonávanie </a:t>
            </a:r>
            <a:r>
              <a:rPr lang="sk-SK" dirty="0" err="1"/>
              <a:t>mimovyučovacej</a:t>
            </a:r>
            <a:r>
              <a:rPr lang="sk-SK" dirty="0"/>
              <a:t> činnosti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093C50E9-1AF5-4B79-95A2-1E6CAE5C47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112493"/>
              </p:ext>
            </p:extLst>
          </p:nvPr>
        </p:nvGraphicFramePr>
        <p:xfrm>
          <a:off x="890164" y="2220803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3.2.3.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zapojených pedagógov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1 200 000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zapojených pedagógov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Zrealizované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18 486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18 486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6" name="Obdĺžnik 5">
            <a:extLst>
              <a:ext uri="{FF2B5EF4-FFF2-40B4-BE49-F238E27FC236}">
                <a16:creationId xmlns:a16="http://schemas.microsoft.com/office/drawing/2014/main" id="{0C569A75-72B1-4984-A0E0-FBC263EA358E}"/>
              </a:ext>
            </a:extLst>
          </p:cNvPr>
          <p:cNvSpPr/>
          <p:nvPr/>
        </p:nvSpPr>
        <p:spPr>
          <a:xfrm>
            <a:off x="827567" y="3226265"/>
            <a:ext cx="65409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>
                <a:ea typeface="Calibri" panose="020F0502020204030204" pitchFamily="34" charset="0"/>
              </a:rPr>
              <a:t>Výstup: </a:t>
            </a:r>
            <a:r>
              <a:rPr lang="sk-SK" sz="1400" dirty="0">
                <a:ea typeface="Calibri" panose="020F0502020204030204" pitchFamily="34" charset="0"/>
              </a:rPr>
              <a:t>Opatrenia boli splnené, smernica bola vypracovaná, príspevky boli vyplatené.</a:t>
            </a:r>
            <a:endParaRPr lang="sk-SK" dirty="0">
              <a:ea typeface="Calibri" panose="020F0502020204030204" pitchFamily="34" charset="0"/>
            </a:endParaRPr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B1D2B695-BFEF-4552-B2FE-6EE64D8091AB}"/>
              </a:ext>
            </a:extLst>
          </p:cNvPr>
          <p:cNvSpPr/>
          <p:nvPr/>
        </p:nvSpPr>
        <p:spPr>
          <a:xfrm>
            <a:off x="827567" y="3976256"/>
            <a:ext cx="79591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Merateľný ukazovateľ: Systém oceňovania učiteľov na úrovni samosprávneho kraja </a:t>
            </a:r>
          </a:p>
          <a:p>
            <a:endParaRPr lang="sk-SK" dirty="0"/>
          </a:p>
        </p:txBody>
      </p:sp>
      <p:graphicFrame>
        <p:nvGraphicFramePr>
          <p:cNvPr id="12" name="Tabuľka 11">
            <a:extLst>
              <a:ext uri="{FF2B5EF4-FFF2-40B4-BE49-F238E27FC236}">
                <a16:creationId xmlns:a16="http://schemas.microsoft.com/office/drawing/2014/main" id="{2624BB94-8CDE-4547-95E9-1B7B4341E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974880"/>
              </p:ext>
            </p:extLst>
          </p:nvPr>
        </p:nvGraphicFramePr>
        <p:xfrm>
          <a:off x="890164" y="4356323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3.2.4.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oceňovaní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188 000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Počet </a:t>
                      </a: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oceňovaní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Zrealizované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3" name="Obdĺžnik 12">
            <a:extLst>
              <a:ext uri="{FF2B5EF4-FFF2-40B4-BE49-F238E27FC236}">
                <a16:creationId xmlns:a16="http://schemas.microsoft.com/office/drawing/2014/main" id="{6FF56ABC-7320-4D9D-8DD5-1FEA9BC2222F}"/>
              </a:ext>
            </a:extLst>
          </p:cNvPr>
          <p:cNvSpPr/>
          <p:nvPr/>
        </p:nvSpPr>
        <p:spPr>
          <a:xfrm>
            <a:off x="827567" y="5368497"/>
            <a:ext cx="52915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Opatrenie nesplnené z dôvodu nedostatku finančných zdrojov.</a:t>
            </a:r>
          </a:p>
        </p:txBody>
      </p:sp>
    </p:spTree>
    <p:extLst>
      <p:ext uri="{BB962C8B-B14F-4D97-AF65-F5344CB8AC3E}">
        <p14:creationId xmlns:p14="http://schemas.microsoft.com/office/powerpoint/2010/main" val="2717561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ĺžnik 2">
            <a:extLst>
              <a:ext uri="{FF2B5EF4-FFF2-40B4-BE49-F238E27FC236}">
                <a16:creationId xmlns:a16="http://schemas.microsoft.com/office/drawing/2014/main" id="{B93AB403-AF41-4CFC-B98A-767A5477958C}"/>
              </a:ext>
            </a:extLst>
          </p:cNvPr>
          <p:cNvSpPr/>
          <p:nvPr/>
        </p:nvSpPr>
        <p:spPr>
          <a:xfrm>
            <a:off x="797386" y="939771"/>
            <a:ext cx="880078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 Podpora motivácie pedagogických a nepedagogickým pracovníkov </a:t>
            </a:r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442299F1-FBAF-48BA-8167-93FA28956D54}"/>
              </a:ext>
            </a:extLst>
          </p:cNvPr>
          <p:cNvSpPr/>
          <p:nvPr/>
        </p:nvSpPr>
        <p:spPr>
          <a:xfrm>
            <a:off x="827567" y="1589860"/>
            <a:ext cx="9224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dirty="0"/>
              <a:t>Merateľný ukazovateľ: Vypracovať systém vyhodnocovania údajov – starnúca populácia zamestnancov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093C50E9-1AF5-4B79-95A2-1E6CAE5C47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435383"/>
              </p:ext>
            </p:extLst>
          </p:nvPr>
        </p:nvGraphicFramePr>
        <p:xfrm>
          <a:off x="890164" y="2220803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3.2.5.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Počet systémov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Predpokladané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systémov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Zrealizované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6" name="Obdĺžnik 5">
            <a:extLst>
              <a:ext uri="{FF2B5EF4-FFF2-40B4-BE49-F238E27FC236}">
                <a16:creationId xmlns:a16="http://schemas.microsoft.com/office/drawing/2014/main" id="{0C569A75-72B1-4984-A0E0-FBC263EA358E}"/>
              </a:ext>
            </a:extLst>
          </p:cNvPr>
          <p:cNvSpPr/>
          <p:nvPr/>
        </p:nvSpPr>
        <p:spPr>
          <a:xfrm>
            <a:off x="827567" y="3226265"/>
            <a:ext cx="24747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>
                <a:ea typeface="Calibri" panose="020F0502020204030204" pitchFamily="34" charset="0"/>
              </a:rPr>
              <a:t>Výstup: </a:t>
            </a:r>
            <a:r>
              <a:rPr lang="sk-SK" sz="1400" dirty="0">
                <a:ea typeface="Calibri" panose="020F0502020204030204" pitchFamily="34" charset="0"/>
              </a:rPr>
              <a:t>Na opatrení sa pracuje.</a:t>
            </a:r>
            <a:endParaRPr lang="sk-SK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40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ĺžnik 2">
            <a:extLst>
              <a:ext uri="{FF2B5EF4-FFF2-40B4-BE49-F238E27FC236}">
                <a16:creationId xmlns:a16="http://schemas.microsoft.com/office/drawing/2014/main" id="{B93AB403-AF41-4CFC-B98A-767A5477958C}"/>
              </a:ext>
            </a:extLst>
          </p:cNvPr>
          <p:cNvSpPr/>
          <p:nvPr/>
        </p:nvSpPr>
        <p:spPr>
          <a:xfrm>
            <a:off x="797386" y="939771"/>
            <a:ext cx="6096000" cy="3755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 Rozvoj zručností riadiacich pracovníkov</a:t>
            </a:r>
          </a:p>
        </p:txBody>
      </p:sp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AF727A57-AFCA-419F-9B2D-2D12927C8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750765"/>
              </p:ext>
            </p:extLst>
          </p:nvPr>
        </p:nvGraphicFramePr>
        <p:xfrm>
          <a:off x="878053" y="1760643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3.3.1.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systémov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Počet </a:t>
                      </a: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systémov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Zrealizované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8" name="Obdĺžnik 7">
            <a:extLst>
              <a:ext uri="{FF2B5EF4-FFF2-40B4-BE49-F238E27FC236}">
                <a16:creationId xmlns:a16="http://schemas.microsoft.com/office/drawing/2014/main" id="{D591E1B1-2419-4D92-9BE9-263A8CE8554D}"/>
              </a:ext>
            </a:extLst>
          </p:cNvPr>
          <p:cNvSpPr/>
          <p:nvPr/>
        </p:nvSpPr>
        <p:spPr>
          <a:xfrm>
            <a:off x="793457" y="2827660"/>
            <a:ext cx="25457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Opatrenie bolo splnené.</a:t>
            </a:r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A803F400-808A-411F-8C3F-2987D23DE311}"/>
              </a:ext>
            </a:extLst>
          </p:cNvPr>
          <p:cNvSpPr/>
          <p:nvPr/>
        </p:nvSpPr>
        <p:spPr>
          <a:xfrm>
            <a:off x="797386" y="1391311"/>
            <a:ext cx="5005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Počet systémov vzdelávania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40699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ĺžnik 2">
            <a:extLst>
              <a:ext uri="{FF2B5EF4-FFF2-40B4-BE49-F238E27FC236}">
                <a16:creationId xmlns:a16="http://schemas.microsoft.com/office/drawing/2014/main" id="{B93AB403-AF41-4CFC-B98A-767A5477958C}"/>
              </a:ext>
            </a:extLst>
          </p:cNvPr>
          <p:cNvSpPr/>
          <p:nvPr/>
        </p:nvSpPr>
        <p:spPr>
          <a:xfrm>
            <a:off x="797385" y="939771"/>
            <a:ext cx="820733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</a:t>
            </a:r>
            <a:r>
              <a:rPr lang="sk-SK" b="1" dirty="0">
                <a:ea typeface="Calibri" panose="020F0502020204030204" pitchFamily="34" charset="0"/>
              </a:rPr>
              <a:t> </a:t>
            </a:r>
            <a:r>
              <a:rPr lang="sk-SK" dirty="0">
                <a:ea typeface="Calibri" panose="020F0502020204030204" pitchFamily="34" charset="0"/>
              </a:rPr>
              <a:t>Podpora a rozvoj systému duálneho vzdelávania na území TTSK</a:t>
            </a:r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BD32CB1F-3AD0-46F7-BCA2-2356E4B8074C}"/>
              </a:ext>
            </a:extLst>
          </p:cNvPr>
          <p:cNvSpPr/>
          <p:nvPr/>
        </p:nvSpPr>
        <p:spPr>
          <a:xfrm>
            <a:off x="852684" y="1424683"/>
            <a:ext cx="547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Počet prijímateľov štipendií v SDV</a:t>
            </a:r>
            <a:endParaRPr lang="sk-SK" dirty="0"/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0184E8AC-63B1-4095-8A3B-69A9FDF0C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299750"/>
              </p:ext>
            </p:extLst>
          </p:nvPr>
        </p:nvGraphicFramePr>
        <p:xfrm>
          <a:off x="942600" y="1757958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3.4.1.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prijímateľov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1 520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760 000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prijímateľov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1 229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131 550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147 550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279 100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0" name="Obdĺžnik 9">
            <a:extLst>
              <a:ext uri="{FF2B5EF4-FFF2-40B4-BE49-F238E27FC236}">
                <a16:creationId xmlns:a16="http://schemas.microsoft.com/office/drawing/2014/main" id="{D02D02BE-053D-4C1A-A5C6-32D0543F2CAF}"/>
              </a:ext>
            </a:extLst>
          </p:cNvPr>
          <p:cNvSpPr/>
          <p:nvPr/>
        </p:nvSpPr>
        <p:spPr>
          <a:xfrm>
            <a:off x="852684" y="2763420"/>
            <a:ext cx="25457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Opatrenia boli splnené.</a:t>
            </a:r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65BE8BC2-6415-4E6E-901B-09749226EFB9}"/>
              </a:ext>
            </a:extLst>
          </p:cNvPr>
          <p:cNvSpPr/>
          <p:nvPr/>
        </p:nvSpPr>
        <p:spPr>
          <a:xfrm>
            <a:off x="852684" y="3128343"/>
            <a:ext cx="77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Počet aktívnych BUS kariet v školskom roku v SDV</a:t>
            </a:r>
            <a:endParaRPr lang="sk-SK" dirty="0"/>
          </a:p>
        </p:txBody>
      </p:sp>
      <p:graphicFrame>
        <p:nvGraphicFramePr>
          <p:cNvPr id="12" name="Tabuľka 11">
            <a:extLst>
              <a:ext uri="{FF2B5EF4-FFF2-40B4-BE49-F238E27FC236}">
                <a16:creationId xmlns:a16="http://schemas.microsoft.com/office/drawing/2014/main" id="{98F0AC20-D8CE-40F5-B9DC-1C21B8E07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283485"/>
              </p:ext>
            </p:extLst>
          </p:nvPr>
        </p:nvGraphicFramePr>
        <p:xfrm>
          <a:off x="942600" y="3436120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3.4.2.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aktívnych </a:t>
                      </a:r>
                      <a:r>
                        <a:rPr lang="sk-SK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</a:t>
                      </a: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kariet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907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1380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1380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1380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1380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1380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80 000 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80 000 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400 000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aktívnych </a:t>
                      </a:r>
                      <a:r>
                        <a:rPr lang="sk-SK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</a:t>
                      </a: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kariet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907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1329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2 533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6" name="Obdĺžnik 5">
            <a:extLst>
              <a:ext uri="{FF2B5EF4-FFF2-40B4-BE49-F238E27FC236}">
                <a16:creationId xmlns:a16="http://schemas.microsoft.com/office/drawing/2014/main" id="{ABDF8A3D-4E4A-4D86-AD75-41971D2AD74F}"/>
              </a:ext>
            </a:extLst>
          </p:cNvPr>
          <p:cNvSpPr/>
          <p:nvPr/>
        </p:nvSpPr>
        <p:spPr>
          <a:xfrm>
            <a:off x="895779" y="4441582"/>
            <a:ext cx="80566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Nakoľko náklady na dopravu a nákup, prolongáciu BUS kariet pre žiakov SDV a NOO sa čerpajú z jednej rozpočtovej položky, nižšie uvádzame súhrnnú tabuľku nákladov</a:t>
            </a:r>
          </a:p>
        </p:txBody>
      </p:sp>
      <p:graphicFrame>
        <p:nvGraphicFramePr>
          <p:cNvPr id="13" name="Tabuľka 12">
            <a:extLst>
              <a:ext uri="{FF2B5EF4-FFF2-40B4-BE49-F238E27FC236}">
                <a16:creationId xmlns:a16="http://schemas.microsoft.com/office/drawing/2014/main" id="{BED074D4-1C3D-4F4F-937B-71974D19D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94544"/>
              </p:ext>
            </p:extLst>
          </p:nvPr>
        </p:nvGraphicFramePr>
        <p:xfrm>
          <a:off x="897642" y="5405978"/>
          <a:ext cx="7668000" cy="9790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3.4.2.1.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aktívnych </a:t>
                      </a:r>
                      <a:r>
                        <a:rPr lang="sk-SK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</a:t>
                      </a: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kariet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1081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585 000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aktívnych </a:t>
                      </a:r>
                      <a:r>
                        <a:rPr lang="sk-SK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</a:t>
                      </a: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kariet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1081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1 553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1 888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3 441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97 229,63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153 709,23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250 938,86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4" name="Obdĺžnik 13">
            <a:extLst>
              <a:ext uri="{FF2B5EF4-FFF2-40B4-BE49-F238E27FC236}">
                <a16:creationId xmlns:a16="http://schemas.microsoft.com/office/drawing/2014/main" id="{C20BA16B-2A5D-4A0E-92C9-EBFA0B5B9E13}"/>
              </a:ext>
            </a:extLst>
          </p:cNvPr>
          <p:cNvSpPr/>
          <p:nvPr/>
        </p:nvSpPr>
        <p:spPr>
          <a:xfrm>
            <a:off x="852684" y="5063986"/>
            <a:ext cx="6061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Počet aktívnych BUS kariet v NOO a SDV</a:t>
            </a:r>
            <a:endParaRPr lang="sk-SK" dirty="0"/>
          </a:p>
        </p:txBody>
      </p:sp>
      <p:sp>
        <p:nvSpPr>
          <p:cNvPr id="15" name="Obdĺžnik 14">
            <a:extLst>
              <a:ext uri="{FF2B5EF4-FFF2-40B4-BE49-F238E27FC236}">
                <a16:creationId xmlns:a16="http://schemas.microsoft.com/office/drawing/2014/main" id="{63B8B8E2-A914-4A36-89FA-77002B5DED4F}"/>
              </a:ext>
            </a:extLst>
          </p:cNvPr>
          <p:cNvSpPr/>
          <p:nvPr/>
        </p:nvSpPr>
        <p:spPr>
          <a:xfrm>
            <a:off x="852684" y="6377224"/>
            <a:ext cx="25457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Opatrenia boli splnené.</a:t>
            </a:r>
          </a:p>
        </p:txBody>
      </p:sp>
    </p:spTree>
    <p:extLst>
      <p:ext uri="{BB962C8B-B14F-4D97-AF65-F5344CB8AC3E}">
        <p14:creationId xmlns:p14="http://schemas.microsoft.com/office/powerpoint/2010/main" val="34860435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ĺžnik 2">
            <a:extLst>
              <a:ext uri="{FF2B5EF4-FFF2-40B4-BE49-F238E27FC236}">
                <a16:creationId xmlns:a16="http://schemas.microsoft.com/office/drawing/2014/main" id="{B93AB403-AF41-4CFC-B98A-767A5477958C}"/>
              </a:ext>
            </a:extLst>
          </p:cNvPr>
          <p:cNvSpPr/>
          <p:nvPr/>
        </p:nvSpPr>
        <p:spPr>
          <a:xfrm>
            <a:off x="797385" y="939771"/>
            <a:ext cx="820733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</a:t>
            </a:r>
            <a:r>
              <a:rPr lang="sk-SK" b="1" dirty="0">
                <a:ea typeface="Calibri" panose="020F0502020204030204" pitchFamily="34" charset="0"/>
              </a:rPr>
              <a:t> </a:t>
            </a:r>
            <a:r>
              <a:rPr lang="sk-SK" dirty="0">
                <a:ea typeface="Calibri" panose="020F0502020204030204" pitchFamily="34" charset="0"/>
              </a:rPr>
              <a:t>Podpora a rozvoj systému duálneho vzdelávania na území TTSK</a:t>
            </a:r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BD32CB1F-3AD0-46F7-BCA2-2356E4B8074C}"/>
              </a:ext>
            </a:extLst>
          </p:cNvPr>
          <p:cNvSpPr/>
          <p:nvPr/>
        </p:nvSpPr>
        <p:spPr>
          <a:xfrm>
            <a:off x="852684" y="1424683"/>
            <a:ext cx="7592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Merateľný ukazovateľ: Počet prijímateľov benefitu bezplatné ubytovanie v SDV </a:t>
            </a: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0184E8AC-63B1-4095-8A3B-69A9FDF0C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176823"/>
              </p:ext>
            </p:extLst>
          </p:nvPr>
        </p:nvGraphicFramePr>
        <p:xfrm>
          <a:off x="942600" y="1757958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3.4.3.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prijímateľov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225 000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prijímateľov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18 716,5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24 525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43 241,5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0" name="Obdĺžnik 9">
            <a:extLst>
              <a:ext uri="{FF2B5EF4-FFF2-40B4-BE49-F238E27FC236}">
                <a16:creationId xmlns:a16="http://schemas.microsoft.com/office/drawing/2014/main" id="{D02D02BE-053D-4C1A-A5C6-32D0543F2CAF}"/>
              </a:ext>
            </a:extLst>
          </p:cNvPr>
          <p:cNvSpPr/>
          <p:nvPr/>
        </p:nvSpPr>
        <p:spPr>
          <a:xfrm>
            <a:off x="852684" y="2763420"/>
            <a:ext cx="25457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Opatrenie bolo splnené.</a:t>
            </a:r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65BE8BC2-6415-4E6E-901B-09749226EFB9}"/>
              </a:ext>
            </a:extLst>
          </p:cNvPr>
          <p:cNvSpPr/>
          <p:nvPr/>
        </p:nvSpPr>
        <p:spPr>
          <a:xfrm>
            <a:off x="852684" y="3128343"/>
            <a:ext cx="77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</a:t>
            </a:r>
            <a:r>
              <a:rPr lang="sk-SK" dirty="0"/>
              <a:t>Počet realizovaných propagačných aktivít SDV</a:t>
            </a:r>
          </a:p>
        </p:txBody>
      </p:sp>
      <p:graphicFrame>
        <p:nvGraphicFramePr>
          <p:cNvPr id="12" name="Tabuľka 11">
            <a:extLst>
              <a:ext uri="{FF2B5EF4-FFF2-40B4-BE49-F238E27FC236}">
                <a16:creationId xmlns:a16="http://schemas.microsoft.com/office/drawing/2014/main" id="{98F0AC20-D8CE-40F5-B9DC-1C21B8E07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416268"/>
              </p:ext>
            </p:extLst>
          </p:nvPr>
        </p:nvGraphicFramePr>
        <p:xfrm>
          <a:off x="942600" y="3436120"/>
          <a:ext cx="7668000" cy="9790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3.4.4.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aktivít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145 000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aktivít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25000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30 000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6" name="Obdĺžnik 5">
            <a:extLst>
              <a:ext uri="{FF2B5EF4-FFF2-40B4-BE49-F238E27FC236}">
                <a16:creationId xmlns:a16="http://schemas.microsoft.com/office/drawing/2014/main" id="{ABDF8A3D-4E4A-4D86-AD75-41971D2AD74F}"/>
              </a:ext>
            </a:extLst>
          </p:cNvPr>
          <p:cNvSpPr/>
          <p:nvPr/>
        </p:nvSpPr>
        <p:spPr>
          <a:xfrm>
            <a:off x="895779" y="4441582"/>
            <a:ext cx="80566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Opatrenie bolo splnené.</a:t>
            </a:r>
          </a:p>
        </p:txBody>
      </p:sp>
      <p:graphicFrame>
        <p:nvGraphicFramePr>
          <p:cNvPr id="13" name="Tabuľka 12">
            <a:extLst>
              <a:ext uri="{FF2B5EF4-FFF2-40B4-BE49-F238E27FC236}">
                <a16:creationId xmlns:a16="http://schemas.microsoft.com/office/drawing/2014/main" id="{BED074D4-1C3D-4F4F-937B-71974D19D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450973"/>
              </p:ext>
            </p:extLst>
          </p:nvPr>
        </p:nvGraphicFramePr>
        <p:xfrm>
          <a:off x="897642" y="5260634"/>
          <a:ext cx="7668000" cy="10533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3.4.5.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partnerstiev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Bez vplyvu na rozpočet TTSK</a:t>
                      </a:r>
                      <a:endParaRPr lang="sk-SK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Bez vplyvu na rozpočet TTSK</a:t>
                      </a:r>
                      <a:endParaRPr kumimoji="0" lang="sk-SK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Bez vplyvu na rozpočet TTSK</a:t>
                      </a:r>
                      <a:endParaRPr kumimoji="0" lang="sk-SK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Bez vplyvu na rozpočet TTSK</a:t>
                      </a:r>
                      <a:endParaRPr kumimoji="0" lang="sk-SK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Bez vplyvu na rozpočet TTSK</a:t>
                      </a:r>
                      <a:endParaRPr kumimoji="0" lang="sk-SK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Bez vplyvu na rozpočet TTSK</a:t>
                      </a:r>
                      <a:endParaRPr kumimoji="0" lang="sk-SK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partnerstiev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4" name="Obdĺžnik 13">
            <a:extLst>
              <a:ext uri="{FF2B5EF4-FFF2-40B4-BE49-F238E27FC236}">
                <a16:creationId xmlns:a16="http://schemas.microsoft.com/office/drawing/2014/main" id="{C20BA16B-2A5D-4A0E-92C9-EBFA0B5B9E13}"/>
              </a:ext>
            </a:extLst>
          </p:cNvPr>
          <p:cNvSpPr/>
          <p:nvPr/>
        </p:nvSpPr>
        <p:spPr>
          <a:xfrm>
            <a:off x="852684" y="4893002"/>
            <a:ext cx="60623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</a:t>
            </a:r>
            <a:r>
              <a:rPr lang="sk-SK" dirty="0"/>
              <a:t>Počet uzatvorených nových partnerstiev</a:t>
            </a:r>
          </a:p>
        </p:txBody>
      </p:sp>
      <p:sp>
        <p:nvSpPr>
          <p:cNvPr id="15" name="Obdĺžnik 14">
            <a:extLst>
              <a:ext uri="{FF2B5EF4-FFF2-40B4-BE49-F238E27FC236}">
                <a16:creationId xmlns:a16="http://schemas.microsoft.com/office/drawing/2014/main" id="{63B8B8E2-A914-4A36-89FA-77002B5DED4F}"/>
              </a:ext>
            </a:extLst>
          </p:cNvPr>
          <p:cNvSpPr/>
          <p:nvPr/>
        </p:nvSpPr>
        <p:spPr>
          <a:xfrm>
            <a:off x="852684" y="6377224"/>
            <a:ext cx="35663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Opatrenia boli splnené len čiastočne.</a:t>
            </a:r>
          </a:p>
        </p:txBody>
      </p:sp>
    </p:spTree>
    <p:extLst>
      <p:ext uri="{BB962C8B-B14F-4D97-AF65-F5344CB8AC3E}">
        <p14:creationId xmlns:p14="http://schemas.microsoft.com/office/powerpoint/2010/main" val="3008469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ĺžnik 6">
            <a:extLst>
              <a:ext uri="{FF2B5EF4-FFF2-40B4-BE49-F238E27FC236}">
                <a16:creationId xmlns:a16="http://schemas.microsoft.com/office/drawing/2014/main" id="{BD32CB1F-3AD0-46F7-BCA2-2356E4B8074C}"/>
              </a:ext>
            </a:extLst>
          </p:cNvPr>
          <p:cNvSpPr/>
          <p:nvPr/>
        </p:nvSpPr>
        <p:spPr>
          <a:xfrm>
            <a:off x="852684" y="1424683"/>
            <a:ext cx="5504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Merateľný ukazovateľ: Počet prijímateľov štipendia NOO </a:t>
            </a: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0184E8AC-63B1-4095-8A3B-69A9FDF0C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403455"/>
              </p:ext>
            </p:extLst>
          </p:nvPr>
        </p:nvGraphicFramePr>
        <p:xfrm>
          <a:off x="942600" y="1757958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3.5.1.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prijímateľov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1 100 000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prijímateľov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409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119 950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202 800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322 750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0" name="Obdĺžnik 9">
            <a:extLst>
              <a:ext uri="{FF2B5EF4-FFF2-40B4-BE49-F238E27FC236}">
                <a16:creationId xmlns:a16="http://schemas.microsoft.com/office/drawing/2014/main" id="{D02D02BE-053D-4C1A-A5C6-32D0543F2CAF}"/>
              </a:ext>
            </a:extLst>
          </p:cNvPr>
          <p:cNvSpPr/>
          <p:nvPr/>
        </p:nvSpPr>
        <p:spPr>
          <a:xfrm>
            <a:off x="852684" y="2763420"/>
            <a:ext cx="25457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Opatrenie bolo splnené.</a:t>
            </a:r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65BE8BC2-6415-4E6E-901B-09749226EFB9}"/>
              </a:ext>
            </a:extLst>
          </p:cNvPr>
          <p:cNvSpPr/>
          <p:nvPr/>
        </p:nvSpPr>
        <p:spPr>
          <a:xfrm>
            <a:off x="852684" y="3128343"/>
            <a:ext cx="77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</a:t>
            </a:r>
            <a:r>
              <a:rPr lang="sk-SK" dirty="0"/>
              <a:t>: Počet aktívnych BUS kariet v NOO</a:t>
            </a:r>
          </a:p>
        </p:txBody>
      </p:sp>
      <p:graphicFrame>
        <p:nvGraphicFramePr>
          <p:cNvPr id="12" name="Tabuľka 11">
            <a:extLst>
              <a:ext uri="{FF2B5EF4-FFF2-40B4-BE49-F238E27FC236}">
                <a16:creationId xmlns:a16="http://schemas.microsoft.com/office/drawing/2014/main" id="{98F0AC20-D8CE-40F5-B9DC-1C21B8E07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459326"/>
              </p:ext>
            </p:extLst>
          </p:nvPr>
        </p:nvGraphicFramePr>
        <p:xfrm>
          <a:off x="942600" y="3436120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3.5.2.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aktívnych </a:t>
                      </a:r>
                      <a:r>
                        <a:rPr lang="sk-SK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</a:t>
                      </a: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kariet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185 000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aktívnych </a:t>
                      </a:r>
                      <a:r>
                        <a:rPr lang="sk-SK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</a:t>
                      </a: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kariet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349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559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6" name="Obdĺžnik 5">
            <a:extLst>
              <a:ext uri="{FF2B5EF4-FFF2-40B4-BE49-F238E27FC236}">
                <a16:creationId xmlns:a16="http://schemas.microsoft.com/office/drawing/2014/main" id="{ABDF8A3D-4E4A-4D86-AD75-41971D2AD74F}"/>
              </a:ext>
            </a:extLst>
          </p:cNvPr>
          <p:cNvSpPr/>
          <p:nvPr/>
        </p:nvSpPr>
        <p:spPr>
          <a:xfrm>
            <a:off x="895779" y="4441582"/>
            <a:ext cx="80566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Opatrenie bolo splnené. </a:t>
            </a:r>
            <a:r>
              <a:rPr lang="sk-SK" sz="1400" i="1" dirty="0"/>
              <a:t>Nakoľko náklady na dopravu a nákup, prolongáciu BUS kariet pre žiakov SDV a NOO sa čerpajú z jednej rozpočtovej položky, nižšie uvádzame súhrnnú tabuľku nákladov.</a:t>
            </a:r>
            <a:endParaRPr lang="sk-SK" sz="1400" dirty="0"/>
          </a:p>
        </p:txBody>
      </p:sp>
      <p:graphicFrame>
        <p:nvGraphicFramePr>
          <p:cNvPr id="13" name="Tabuľka 12">
            <a:extLst>
              <a:ext uri="{FF2B5EF4-FFF2-40B4-BE49-F238E27FC236}">
                <a16:creationId xmlns:a16="http://schemas.microsoft.com/office/drawing/2014/main" id="{BED074D4-1C3D-4F4F-937B-71974D19D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167157"/>
              </p:ext>
            </p:extLst>
          </p:nvPr>
        </p:nvGraphicFramePr>
        <p:xfrm>
          <a:off x="897642" y="5363956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3.5.2.1.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aktívnych </a:t>
                      </a:r>
                      <a:r>
                        <a:rPr lang="sk-SK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</a:t>
                      </a: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kariet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1081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585 000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aktívnych </a:t>
                      </a:r>
                      <a:r>
                        <a:rPr lang="sk-SK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</a:t>
                      </a: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kariet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1081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1 553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1 888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3 441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97 229,63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153 709,23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250 938,86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4" name="Obdĺžnik 13">
            <a:extLst>
              <a:ext uri="{FF2B5EF4-FFF2-40B4-BE49-F238E27FC236}">
                <a16:creationId xmlns:a16="http://schemas.microsoft.com/office/drawing/2014/main" id="{C20BA16B-2A5D-4A0E-92C9-EBFA0B5B9E13}"/>
              </a:ext>
            </a:extLst>
          </p:cNvPr>
          <p:cNvSpPr/>
          <p:nvPr/>
        </p:nvSpPr>
        <p:spPr>
          <a:xfrm>
            <a:off x="852684" y="5053861"/>
            <a:ext cx="6061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</a:t>
            </a:r>
            <a:r>
              <a:rPr lang="sk-SK" dirty="0"/>
              <a:t>Počet aktívnych BUS kariet v NOO a SDV</a:t>
            </a:r>
          </a:p>
        </p:txBody>
      </p:sp>
      <p:sp>
        <p:nvSpPr>
          <p:cNvPr id="15" name="Obdĺžnik 14">
            <a:extLst>
              <a:ext uri="{FF2B5EF4-FFF2-40B4-BE49-F238E27FC236}">
                <a16:creationId xmlns:a16="http://schemas.microsoft.com/office/drawing/2014/main" id="{63B8B8E2-A914-4A36-89FA-77002B5DED4F}"/>
              </a:ext>
            </a:extLst>
          </p:cNvPr>
          <p:cNvSpPr/>
          <p:nvPr/>
        </p:nvSpPr>
        <p:spPr>
          <a:xfrm>
            <a:off x="852684" y="6377224"/>
            <a:ext cx="24896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Opatrenia boli splnené.</a:t>
            </a:r>
          </a:p>
        </p:txBody>
      </p:sp>
      <p:sp>
        <p:nvSpPr>
          <p:cNvPr id="16" name="Obdĺžnik 15">
            <a:extLst>
              <a:ext uri="{FF2B5EF4-FFF2-40B4-BE49-F238E27FC236}">
                <a16:creationId xmlns:a16="http://schemas.microsoft.com/office/drawing/2014/main" id="{293040C7-1568-4A54-95F2-17F7514851BF}"/>
              </a:ext>
            </a:extLst>
          </p:cNvPr>
          <p:cNvSpPr/>
          <p:nvPr/>
        </p:nvSpPr>
        <p:spPr>
          <a:xfrm>
            <a:off x="797386" y="939771"/>
            <a:ext cx="8382948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5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</a:t>
            </a:r>
            <a:r>
              <a:rPr lang="sk-SK" b="1" dirty="0">
                <a:ea typeface="Calibri" panose="020F0502020204030204" pitchFamily="34" charset="0"/>
              </a:rPr>
              <a:t> </a:t>
            </a:r>
            <a:r>
              <a:rPr lang="sk-SK" dirty="0">
                <a:ea typeface="Calibri" panose="020F0502020204030204" pitchFamily="34" charset="0"/>
              </a:rPr>
              <a:t>Podpora nedostatočne obsadených odborov na území TTSK</a:t>
            </a:r>
          </a:p>
        </p:txBody>
      </p:sp>
    </p:spTree>
    <p:extLst>
      <p:ext uri="{BB962C8B-B14F-4D97-AF65-F5344CB8AC3E}">
        <p14:creationId xmlns:p14="http://schemas.microsoft.com/office/powerpoint/2010/main" val="24130250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ĺžnik 6">
            <a:extLst>
              <a:ext uri="{FF2B5EF4-FFF2-40B4-BE49-F238E27FC236}">
                <a16:creationId xmlns:a16="http://schemas.microsoft.com/office/drawing/2014/main" id="{BD32CB1F-3AD0-46F7-BCA2-2356E4B8074C}"/>
              </a:ext>
            </a:extLst>
          </p:cNvPr>
          <p:cNvSpPr/>
          <p:nvPr/>
        </p:nvSpPr>
        <p:spPr>
          <a:xfrm>
            <a:off x="852684" y="1424683"/>
            <a:ext cx="88698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Merateľný ukazovateľ: Počet žiakov, ktorí sa zúčastnili kariérneho poradenstva v </a:t>
            </a:r>
            <a:r>
              <a:rPr lang="sk-SK" dirty="0" err="1"/>
              <a:t>TalentCentre</a:t>
            </a:r>
            <a:endParaRPr lang="sk-SK" dirty="0"/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0184E8AC-63B1-4095-8A3B-69A9FDF0C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53764"/>
              </p:ext>
            </p:extLst>
          </p:nvPr>
        </p:nvGraphicFramePr>
        <p:xfrm>
          <a:off x="942600" y="1757958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3.6.1.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žiakov v TC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1 208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1 600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1 700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1  800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9 608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75 375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80 400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85 425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90 450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90 450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422 100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prijímateľov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1 208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074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227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4 301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25</a:t>
                      </a: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631,2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25</a:t>
                      </a: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sk-SK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824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51 455,2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0" name="Obdĺžnik 9">
            <a:extLst>
              <a:ext uri="{FF2B5EF4-FFF2-40B4-BE49-F238E27FC236}">
                <a16:creationId xmlns:a16="http://schemas.microsoft.com/office/drawing/2014/main" id="{D02D02BE-053D-4C1A-A5C6-32D0543F2CAF}"/>
              </a:ext>
            </a:extLst>
          </p:cNvPr>
          <p:cNvSpPr/>
          <p:nvPr/>
        </p:nvSpPr>
        <p:spPr>
          <a:xfrm>
            <a:off x="852684" y="2763420"/>
            <a:ext cx="25457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Opatrenie bolo splnené.</a:t>
            </a:r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65BE8BC2-6415-4E6E-901B-09749226EFB9}"/>
              </a:ext>
            </a:extLst>
          </p:cNvPr>
          <p:cNvSpPr/>
          <p:nvPr/>
        </p:nvSpPr>
        <p:spPr>
          <a:xfrm>
            <a:off x="852684" y="3128343"/>
            <a:ext cx="77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</a:t>
            </a:r>
            <a:r>
              <a:rPr lang="sk-SK" dirty="0"/>
              <a:t>Počet podujatí Kam na strednú v Trnavskej župe</a:t>
            </a:r>
          </a:p>
        </p:txBody>
      </p:sp>
      <p:graphicFrame>
        <p:nvGraphicFramePr>
          <p:cNvPr id="12" name="Tabuľka 11">
            <a:extLst>
              <a:ext uri="{FF2B5EF4-FFF2-40B4-BE49-F238E27FC236}">
                <a16:creationId xmlns:a16="http://schemas.microsoft.com/office/drawing/2014/main" id="{98F0AC20-D8CE-40F5-B9DC-1C21B8E07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250321"/>
              </p:ext>
            </p:extLst>
          </p:nvPr>
        </p:nvGraphicFramePr>
        <p:xfrm>
          <a:off x="942600" y="3436120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3.6.2.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podujatí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podujatí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47 721,27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29 188,18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76 909,45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6" name="Obdĺžnik 5">
            <a:extLst>
              <a:ext uri="{FF2B5EF4-FFF2-40B4-BE49-F238E27FC236}">
                <a16:creationId xmlns:a16="http://schemas.microsoft.com/office/drawing/2014/main" id="{ABDF8A3D-4E4A-4D86-AD75-41971D2AD74F}"/>
              </a:ext>
            </a:extLst>
          </p:cNvPr>
          <p:cNvSpPr/>
          <p:nvPr/>
        </p:nvSpPr>
        <p:spPr>
          <a:xfrm>
            <a:off x="895779" y="4441582"/>
            <a:ext cx="80566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Opatrenie bolo splnené. </a:t>
            </a:r>
          </a:p>
        </p:txBody>
      </p:sp>
      <p:graphicFrame>
        <p:nvGraphicFramePr>
          <p:cNvPr id="13" name="Tabuľka 12">
            <a:extLst>
              <a:ext uri="{FF2B5EF4-FFF2-40B4-BE49-F238E27FC236}">
                <a16:creationId xmlns:a16="http://schemas.microsoft.com/office/drawing/2014/main" id="{BED074D4-1C3D-4F4F-937B-71974D19D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106245"/>
              </p:ext>
            </p:extLst>
          </p:nvPr>
        </p:nvGraphicFramePr>
        <p:xfrm>
          <a:off x="897642" y="5363956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3.6.3.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podujatí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podujatí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31 283,47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31 283,47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4" name="Obdĺžnik 13">
            <a:extLst>
              <a:ext uri="{FF2B5EF4-FFF2-40B4-BE49-F238E27FC236}">
                <a16:creationId xmlns:a16="http://schemas.microsoft.com/office/drawing/2014/main" id="{C20BA16B-2A5D-4A0E-92C9-EBFA0B5B9E13}"/>
              </a:ext>
            </a:extLst>
          </p:cNvPr>
          <p:cNvSpPr/>
          <p:nvPr/>
        </p:nvSpPr>
        <p:spPr>
          <a:xfrm>
            <a:off x="852684" y="5053861"/>
            <a:ext cx="6479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</a:t>
            </a:r>
            <a:r>
              <a:rPr lang="sk-SK" dirty="0"/>
              <a:t>Počet </a:t>
            </a:r>
            <a:r>
              <a:rPr lang="sk-SK" dirty="0" err="1"/>
              <a:t>worksopov</a:t>
            </a:r>
            <a:r>
              <a:rPr lang="sk-SK" dirty="0"/>
              <a:t> Centra popularizácie fyziky</a:t>
            </a:r>
          </a:p>
        </p:txBody>
      </p:sp>
      <p:sp>
        <p:nvSpPr>
          <p:cNvPr id="15" name="Obdĺžnik 14">
            <a:extLst>
              <a:ext uri="{FF2B5EF4-FFF2-40B4-BE49-F238E27FC236}">
                <a16:creationId xmlns:a16="http://schemas.microsoft.com/office/drawing/2014/main" id="{63B8B8E2-A914-4A36-89FA-77002B5DED4F}"/>
              </a:ext>
            </a:extLst>
          </p:cNvPr>
          <p:cNvSpPr/>
          <p:nvPr/>
        </p:nvSpPr>
        <p:spPr>
          <a:xfrm>
            <a:off x="852684" y="6377224"/>
            <a:ext cx="24896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Opatrenia boli splnené.</a:t>
            </a:r>
          </a:p>
        </p:txBody>
      </p:sp>
      <p:sp>
        <p:nvSpPr>
          <p:cNvPr id="17" name="Obdĺžnik 16">
            <a:extLst>
              <a:ext uri="{FF2B5EF4-FFF2-40B4-BE49-F238E27FC236}">
                <a16:creationId xmlns:a16="http://schemas.microsoft.com/office/drawing/2014/main" id="{B10D0839-E7BC-4546-8E30-49E517439CFE}"/>
              </a:ext>
            </a:extLst>
          </p:cNvPr>
          <p:cNvSpPr/>
          <p:nvPr/>
        </p:nvSpPr>
        <p:spPr>
          <a:xfrm>
            <a:off x="797386" y="939771"/>
            <a:ext cx="864334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6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</a:t>
            </a:r>
            <a:r>
              <a:rPr lang="sk-SK" b="1" dirty="0">
                <a:ea typeface="Calibri" panose="020F0502020204030204" pitchFamily="34" charset="0"/>
              </a:rPr>
              <a:t> </a:t>
            </a:r>
            <a:r>
              <a:rPr lang="sk-SK" dirty="0">
                <a:ea typeface="Calibri" panose="020F0502020204030204" pitchFamily="34" charset="0"/>
              </a:rPr>
              <a:t>Podpora rozvoja kariérneho poradenstva na území TTSK </a:t>
            </a:r>
          </a:p>
        </p:txBody>
      </p:sp>
    </p:spTree>
    <p:extLst>
      <p:ext uri="{BB962C8B-B14F-4D97-AF65-F5344CB8AC3E}">
        <p14:creationId xmlns:p14="http://schemas.microsoft.com/office/powerpoint/2010/main" val="20300694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ĺžnik 6">
            <a:extLst>
              <a:ext uri="{FF2B5EF4-FFF2-40B4-BE49-F238E27FC236}">
                <a16:creationId xmlns:a16="http://schemas.microsoft.com/office/drawing/2014/main" id="{BD32CB1F-3AD0-46F7-BCA2-2356E4B8074C}"/>
              </a:ext>
            </a:extLst>
          </p:cNvPr>
          <p:cNvSpPr/>
          <p:nvPr/>
        </p:nvSpPr>
        <p:spPr>
          <a:xfrm>
            <a:off x="852684" y="1424683"/>
            <a:ext cx="651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Merateľný ukazovateľ: Vypracovanie metodiky systému riadenia škôl</a:t>
            </a: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0184E8AC-63B1-4095-8A3B-69A9FDF0C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274403"/>
              </p:ext>
            </p:extLst>
          </p:nvPr>
        </p:nvGraphicFramePr>
        <p:xfrm>
          <a:off x="942600" y="1757958"/>
          <a:ext cx="7668000" cy="1037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3.7.1.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metodík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metodík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0" name="Obdĺžnik 9">
            <a:extLst>
              <a:ext uri="{FF2B5EF4-FFF2-40B4-BE49-F238E27FC236}">
                <a16:creationId xmlns:a16="http://schemas.microsoft.com/office/drawing/2014/main" id="{D02D02BE-053D-4C1A-A5C6-32D0543F2CAF}"/>
              </a:ext>
            </a:extLst>
          </p:cNvPr>
          <p:cNvSpPr/>
          <p:nvPr/>
        </p:nvSpPr>
        <p:spPr>
          <a:xfrm>
            <a:off x="828048" y="6341289"/>
            <a:ext cx="40454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opatrenia rozpracované v spolupráci so ŠIOV.</a:t>
            </a:r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65BE8BC2-6415-4E6E-901B-09749226EFB9}"/>
              </a:ext>
            </a:extLst>
          </p:cNvPr>
          <p:cNvSpPr/>
          <p:nvPr/>
        </p:nvSpPr>
        <p:spPr>
          <a:xfrm>
            <a:off x="897642" y="3065958"/>
            <a:ext cx="77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</a:t>
            </a:r>
            <a:r>
              <a:rPr lang="sk-SK" dirty="0"/>
              <a:t>Vypracovanie návrhu platformy na riadenia kvality škôl </a:t>
            </a:r>
          </a:p>
        </p:txBody>
      </p:sp>
      <p:graphicFrame>
        <p:nvGraphicFramePr>
          <p:cNvPr id="12" name="Tabuľka 11">
            <a:extLst>
              <a:ext uri="{FF2B5EF4-FFF2-40B4-BE49-F238E27FC236}">
                <a16:creationId xmlns:a16="http://schemas.microsoft.com/office/drawing/2014/main" id="{98F0AC20-D8CE-40F5-B9DC-1C21B8E07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632747"/>
              </p:ext>
            </p:extLst>
          </p:nvPr>
        </p:nvGraphicFramePr>
        <p:xfrm>
          <a:off x="942600" y="3405671"/>
          <a:ext cx="7668000" cy="1037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3.7.1.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návrhov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návrhov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graphicFrame>
        <p:nvGraphicFramePr>
          <p:cNvPr id="13" name="Tabuľka 12">
            <a:extLst>
              <a:ext uri="{FF2B5EF4-FFF2-40B4-BE49-F238E27FC236}">
                <a16:creationId xmlns:a16="http://schemas.microsoft.com/office/drawing/2014/main" id="{BED074D4-1C3D-4F4F-937B-71974D19D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865974"/>
              </p:ext>
            </p:extLst>
          </p:nvPr>
        </p:nvGraphicFramePr>
        <p:xfrm>
          <a:off x="942600" y="5185925"/>
          <a:ext cx="7668000" cy="1037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3.7.1.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vyhodnotených správ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10 000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10 000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10 000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30 000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podujatí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4" name="Obdĺžnik 13">
            <a:extLst>
              <a:ext uri="{FF2B5EF4-FFF2-40B4-BE49-F238E27FC236}">
                <a16:creationId xmlns:a16="http://schemas.microsoft.com/office/drawing/2014/main" id="{C20BA16B-2A5D-4A0E-92C9-EBFA0B5B9E13}"/>
              </a:ext>
            </a:extLst>
          </p:cNvPr>
          <p:cNvSpPr/>
          <p:nvPr/>
        </p:nvSpPr>
        <p:spPr>
          <a:xfrm>
            <a:off x="897642" y="4780568"/>
            <a:ext cx="6790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</a:t>
            </a:r>
            <a:r>
              <a:rPr lang="sk-SK" dirty="0"/>
              <a:t>Vypracovanie správy- Vyhodnotenie kvality škôl </a:t>
            </a:r>
          </a:p>
        </p:txBody>
      </p:sp>
      <p:sp>
        <p:nvSpPr>
          <p:cNvPr id="16" name="Obdĺžnik 15">
            <a:extLst>
              <a:ext uri="{FF2B5EF4-FFF2-40B4-BE49-F238E27FC236}">
                <a16:creationId xmlns:a16="http://schemas.microsoft.com/office/drawing/2014/main" id="{968A1051-D320-4698-84DD-73CB0A0F5450}"/>
              </a:ext>
            </a:extLst>
          </p:cNvPr>
          <p:cNvSpPr/>
          <p:nvPr/>
        </p:nvSpPr>
        <p:spPr>
          <a:xfrm>
            <a:off x="797386" y="939771"/>
            <a:ext cx="8806842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7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 Monitorovanie a vyhodnocovanie kvality škôl</a:t>
            </a:r>
          </a:p>
        </p:txBody>
      </p:sp>
    </p:spTree>
    <p:extLst>
      <p:ext uri="{BB962C8B-B14F-4D97-AF65-F5344CB8AC3E}">
        <p14:creationId xmlns:p14="http://schemas.microsoft.com/office/powerpoint/2010/main" val="864497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ĺžnik 6">
            <a:extLst>
              <a:ext uri="{FF2B5EF4-FFF2-40B4-BE49-F238E27FC236}">
                <a16:creationId xmlns:a16="http://schemas.microsoft.com/office/drawing/2014/main" id="{BD32CB1F-3AD0-46F7-BCA2-2356E4B8074C}"/>
              </a:ext>
            </a:extLst>
          </p:cNvPr>
          <p:cNvSpPr/>
          <p:nvPr/>
        </p:nvSpPr>
        <p:spPr>
          <a:xfrm>
            <a:off x="852684" y="1554284"/>
            <a:ext cx="85490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Merateľný ukazovateľ: </a:t>
            </a:r>
            <a:r>
              <a:rPr lang="sk-SK" i="1" dirty="0"/>
              <a:t>Počet zakúpených licencií na interaktívnu elektronickú platformu pre riadenie kvality vzdelávania v škole – portál www.eduq.sk</a:t>
            </a:r>
          </a:p>
          <a:p>
            <a:endParaRPr lang="sk-SK" dirty="0"/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0184E8AC-63B1-4095-8A3B-69A9FDF0C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697986"/>
              </p:ext>
            </p:extLst>
          </p:nvPr>
        </p:nvGraphicFramePr>
        <p:xfrm>
          <a:off x="942600" y="2167181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3.7.2.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zakúpených licencií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15 000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15 000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15 000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75 000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zakúpených licencií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5" name="Obdĺžnik 4">
            <a:extLst>
              <a:ext uri="{FF2B5EF4-FFF2-40B4-BE49-F238E27FC236}">
                <a16:creationId xmlns:a16="http://schemas.microsoft.com/office/drawing/2014/main" id="{65BE8BC2-6415-4E6E-901B-09749226EFB9}"/>
              </a:ext>
            </a:extLst>
          </p:cNvPr>
          <p:cNvSpPr/>
          <p:nvPr/>
        </p:nvSpPr>
        <p:spPr>
          <a:xfrm>
            <a:off x="852684" y="3811258"/>
            <a:ext cx="7757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</a:t>
            </a:r>
            <a:r>
              <a:rPr lang="sk-SK" dirty="0"/>
              <a:t>Počet zakúpených licencií Moje portfólio </a:t>
            </a:r>
            <a:r>
              <a:rPr lang="sk-SK" dirty="0" err="1"/>
              <a:t>FinQ</a:t>
            </a:r>
            <a:r>
              <a:rPr lang="sk-SK" dirty="0"/>
              <a:t> (licencia na </a:t>
            </a:r>
            <a:r>
              <a:rPr lang="sk-SK" i="1" dirty="0"/>
              <a:t>žiaka/40 eur)</a:t>
            </a:r>
          </a:p>
          <a:p>
            <a:endParaRPr lang="sk-SK" dirty="0"/>
          </a:p>
        </p:txBody>
      </p:sp>
      <p:graphicFrame>
        <p:nvGraphicFramePr>
          <p:cNvPr id="12" name="Tabuľka 11">
            <a:extLst>
              <a:ext uri="{FF2B5EF4-FFF2-40B4-BE49-F238E27FC236}">
                <a16:creationId xmlns:a16="http://schemas.microsoft.com/office/drawing/2014/main" id="{98F0AC20-D8CE-40F5-B9DC-1C21B8E07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79090"/>
              </p:ext>
            </p:extLst>
          </p:nvPr>
        </p:nvGraphicFramePr>
        <p:xfrm>
          <a:off x="942600" y="4478629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3.7.2.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návrhov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3 900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1 950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1 950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1 950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9 750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156 000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78 000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78 000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78 000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390 000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návrhov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6" name="Obdĺžnik 5">
            <a:extLst>
              <a:ext uri="{FF2B5EF4-FFF2-40B4-BE49-F238E27FC236}">
                <a16:creationId xmlns:a16="http://schemas.microsoft.com/office/drawing/2014/main" id="{ABDF8A3D-4E4A-4D86-AD75-41971D2AD74F}"/>
              </a:ext>
            </a:extLst>
          </p:cNvPr>
          <p:cNvSpPr/>
          <p:nvPr/>
        </p:nvSpPr>
        <p:spPr>
          <a:xfrm>
            <a:off x="845177" y="5813384"/>
            <a:ext cx="80566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Opatrenia sú v procese realizácie.</a:t>
            </a:r>
          </a:p>
        </p:txBody>
      </p:sp>
      <p:sp>
        <p:nvSpPr>
          <p:cNvPr id="16" name="Obdĺžnik 15">
            <a:extLst>
              <a:ext uri="{FF2B5EF4-FFF2-40B4-BE49-F238E27FC236}">
                <a16:creationId xmlns:a16="http://schemas.microsoft.com/office/drawing/2014/main" id="{968A1051-D320-4698-84DD-73CB0A0F5450}"/>
              </a:ext>
            </a:extLst>
          </p:cNvPr>
          <p:cNvSpPr/>
          <p:nvPr/>
        </p:nvSpPr>
        <p:spPr>
          <a:xfrm>
            <a:off x="797386" y="939771"/>
            <a:ext cx="8806842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7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 Monitorovanie a vyhodnocovanie kvality škôl</a:t>
            </a:r>
          </a:p>
        </p:txBody>
      </p:sp>
    </p:spTree>
    <p:extLst>
      <p:ext uri="{BB962C8B-B14F-4D97-AF65-F5344CB8AC3E}">
        <p14:creationId xmlns:p14="http://schemas.microsoft.com/office/powerpoint/2010/main" val="141080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ĺžnik 6">
            <a:extLst>
              <a:ext uri="{FF2B5EF4-FFF2-40B4-BE49-F238E27FC236}">
                <a16:creationId xmlns:a16="http://schemas.microsoft.com/office/drawing/2014/main" id="{BD32CB1F-3AD0-46F7-BCA2-2356E4B8074C}"/>
              </a:ext>
            </a:extLst>
          </p:cNvPr>
          <p:cNvSpPr/>
          <p:nvPr/>
        </p:nvSpPr>
        <p:spPr>
          <a:xfrm>
            <a:off x="852684" y="1554284"/>
            <a:ext cx="85490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Merateľný ukazovateľ: Vypracovanie dokumentu Koncepcia rozvoja práce s mládežou na území TTSK</a:t>
            </a:r>
          </a:p>
          <a:p>
            <a:endParaRPr lang="sk-SK" i="1" dirty="0"/>
          </a:p>
          <a:p>
            <a:endParaRPr lang="sk-SK" dirty="0"/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0184E8AC-63B1-4095-8A3B-69A9FDF0C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878500"/>
              </p:ext>
            </p:extLst>
          </p:nvPr>
        </p:nvGraphicFramePr>
        <p:xfrm>
          <a:off x="942600" y="2167181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3.8.1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koncepcií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60 000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koncepcií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0" name="Obdĺžnik 9">
            <a:extLst>
              <a:ext uri="{FF2B5EF4-FFF2-40B4-BE49-F238E27FC236}">
                <a16:creationId xmlns:a16="http://schemas.microsoft.com/office/drawing/2014/main" id="{D02D02BE-053D-4C1A-A5C6-32D0543F2CAF}"/>
              </a:ext>
            </a:extLst>
          </p:cNvPr>
          <p:cNvSpPr/>
          <p:nvPr/>
        </p:nvSpPr>
        <p:spPr>
          <a:xfrm>
            <a:off x="852684" y="3219874"/>
            <a:ext cx="53471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Opatrenie je v procese realizácie, cieľ je presunutý na rok 2025.</a:t>
            </a:r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65BE8BC2-6415-4E6E-901B-09749226EFB9}"/>
              </a:ext>
            </a:extLst>
          </p:cNvPr>
          <p:cNvSpPr/>
          <p:nvPr/>
        </p:nvSpPr>
        <p:spPr>
          <a:xfrm>
            <a:off x="852684" y="3811258"/>
            <a:ext cx="7757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</a:t>
            </a:r>
            <a:r>
              <a:rPr lang="sk-SK" dirty="0"/>
              <a:t>Krajské centrum voľného času a prevádzkovanie centra voľného času</a:t>
            </a:r>
            <a:endParaRPr lang="sk-SK" i="1" dirty="0"/>
          </a:p>
          <a:p>
            <a:endParaRPr lang="sk-SK" dirty="0"/>
          </a:p>
        </p:txBody>
      </p:sp>
      <p:graphicFrame>
        <p:nvGraphicFramePr>
          <p:cNvPr id="12" name="Tabuľka 11">
            <a:extLst>
              <a:ext uri="{FF2B5EF4-FFF2-40B4-BE49-F238E27FC236}">
                <a16:creationId xmlns:a16="http://schemas.microsoft.com/office/drawing/2014/main" id="{98F0AC20-D8CE-40F5-B9DC-1C21B8E07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008241"/>
              </p:ext>
            </p:extLst>
          </p:nvPr>
        </p:nvGraphicFramePr>
        <p:xfrm>
          <a:off x="942600" y="4478629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3.8.2.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centier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600 000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600 000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600 000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1 800 000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centier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6" name="Obdĺžnik 5">
            <a:extLst>
              <a:ext uri="{FF2B5EF4-FFF2-40B4-BE49-F238E27FC236}">
                <a16:creationId xmlns:a16="http://schemas.microsoft.com/office/drawing/2014/main" id="{ABDF8A3D-4E4A-4D86-AD75-41971D2AD74F}"/>
              </a:ext>
            </a:extLst>
          </p:cNvPr>
          <p:cNvSpPr/>
          <p:nvPr/>
        </p:nvSpPr>
        <p:spPr>
          <a:xfrm>
            <a:off x="845177" y="5528666"/>
            <a:ext cx="80566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v procese realizácie.</a:t>
            </a:r>
          </a:p>
        </p:txBody>
      </p:sp>
      <p:sp>
        <p:nvSpPr>
          <p:cNvPr id="13" name="Obdĺžnik 12">
            <a:extLst>
              <a:ext uri="{FF2B5EF4-FFF2-40B4-BE49-F238E27FC236}">
                <a16:creationId xmlns:a16="http://schemas.microsoft.com/office/drawing/2014/main" id="{57CD9BF9-4377-4F10-A19D-5A429695CD62}"/>
              </a:ext>
            </a:extLst>
          </p:cNvPr>
          <p:cNvSpPr/>
          <p:nvPr/>
        </p:nvSpPr>
        <p:spPr>
          <a:xfrm>
            <a:off x="797386" y="939771"/>
            <a:ext cx="6096000" cy="3755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8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– </a:t>
            </a:r>
            <a:r>
              <a:rPr lang="sk-SK" dirty="0">
                <a:ea typeface="Calibri" panose="020F0502020204030204" pitchFamily="34" charset="0"/>
              </a:rPr>
              <a:t>Rozvoj spolupráce s mládežou </a:t>
            </a:r>
          </a:p>
        </p:txBody>
      </p:sp>
    </p:spTree>
    <p:extLst>
      <p:ext uri="{BB962C8B-B14F-4D97-AF65-F5344CB8AC3E}">
        <p14:creationId xmlns:p14="http://schemas.microsoft.com/office/powerpoint/2010/main" val="179601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787" y="470112"/>
            <a:ext cx="7474172" cy="132556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Sieť škôl a školských zariadení v TTSK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lokTextu 2">
            <a:extLst>
              <a:ext uri="{FF2B5EF4-FFF2-40B4-BE49-F238E27FC236}">
                <a16:creationId xmlns:a16="http://schemas.microsoft.com/office/drawing/2014/main" id="{76BC1EC0-F317-4F80-99CC-3CF3F66DCCEC}"/>
              </a:ext>
            </a:extLst>
          </p:cNvPr>
          <p:cNvSpPr txBox="1"/>
          <p:nvPr/>
        </p:nvSpPr>
        <p:spPr>
          <a:xfrm>
            <a:off x="847787" y="1586574"/>
            <a:ext cx="79449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V  Trnavskom samosprávnom kraji  sa nachádzalo k 15.9.2024: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314 materských škôl, z toho 297 verejných, 10 súkromných a 7 cirkevných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209 základných škôl, z toho 7 cirkevných a 5 súkromné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7 spojených škôl s organizačnými zložkami, ktoré sú zahrnuté v počte stredných odborných škôl, v počte gymnázií a stredných športových škôl a základná škola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45 stredných odborných škôl, z toho 1 cirkevná a 10 súkromných škôl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20 gymnázií a z toho 2 cirkevné a 4 súkromné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2 stredné športové školy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1 škola umeleckého priemyslu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4 jazykové školy, z toho 3 ako súčasť škôl, 1 súkromná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1 súkromná škola v prírode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1 súkromné konzervatórium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8 centier poradenstva a prevencie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3 centrá voľného času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5 vysokých škôl so sídlom v TTSK a 4 detašované pracoviská 2 vysokých škôl z Nitry a Bratislavy</a:t>
            </a:r>
          </a:p>
        </p:txBody>
      </p:sp>
    </p:spTree>
    <p:extLst>
      <p:ext uri="{BB962C8B-B14F-4D97-AF65-F5344CB8AC3E}">
        <p14:creationId xmlns:p14="http://schemas.microsoft.com/office/powerpoint/2010/main" val="8721855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ĺžnik 6">
            <a:extLst>
              <a:ext uri="{FF2B5EF4-FFF2-40B4-BE49-F238E27FC236}">
                <a16:creationId xmlns:a16="http://schemas.microsoft.com/office/drawing/2014/main" id="{BD32CB1F-3AD0-46F7-BCA2-2356E4B8074C}"/>
              </a:ext>
            </a:extLst>
          </p:cNvPr>
          <p:cNvSpPr/>
          <p:nvPr/>
        </p:nvSpPr>
        <p:spPr>
          <a:xfrm>
            <a:off x="852684" y="1855122"/>
            <a:ext cx="85490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Merateľný ukazovateľ: Počet školských jedální a výdajných školských jedální</a:t>
            </a:r>
          </a:p>
          <a:p>
            <a:endParaRPr lang="sk-SK" i="1" dirty="0"/>
          </a:p>
          <a:p>
            <a:endParaRPr lang="sk-SK" dirty="0"/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0184E8AC-63B1-4095-8A3B-69A9FDF0C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135171"/>
              </p:ext>
            </p:extLst>
          </p:nvPr>
        </p:nvGraphicFramePr>
        <p:xfrm>
          <a:off x="942600" y="2249633"/>
          <a:ext cx="7668000" cy="13440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3.9.1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školských jedální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Počet výdajných školských jedální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48667520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820 000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školských jedální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27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Počet výdajných školských jedální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827707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0" name="Obdĺžnik 9">
            <a:extLst>
              <a:ext uri="{FF2B5EF4-FFF2-40B4-BE49-F238E27FC236}">
                <a16:creationId xmlns:a16="http://schemas.microsoft.com/office/drawing/2014/main" id="{D02D02BE-053D-4C1A-A5C6-32D0543F2CAF}"/>
              </a:ext>
            </a:extLst>
          </p:cNvPr>
          <p:cNvSpPr/>
          <p:nvPr/>
        </p:nvSpPr>
        <p:spPr>
          <a:xfrm>
            <a:off x="852684" y="3646389"/>
            <a:ext cx="766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v počiatočnom stave bol nesprávne uvedený počet výdajných školských jedální. Opatrenie je rozpracované.</a:t>
            </a:r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65BE8BC2-6415-4E6E-901B-09749226EFB9}"/>
              </a:ext>
            </a:extLst>
          </p:cNvPr>
          <p:cNvSpPr/>
          <p:nvPr/>
        </p:nvSpPr>
        <p:spPr>
          <a:xfrm>
            <a:off x="897642" y="4300330"/>
            <a:ext cx="7757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</a:t>
            </a:r>
            <a:r>
              <a:rPr lang="sk-SK" dirty="0"/>
              <a:t>Počet stravníkov (žiakov)</a:t>
            </a:r>
            <a:endParaRPr lang="sk-SK" i="1" dirty="0"/>
          </a:p>
          <a:p>
            <a:endParaRPr lang="sk-SK" dirty="0"/>
          </a:p>
        </p:txBody>
      </p:sp>
      <p:graphicFrame>
        <p:nvGraphicFramePr>
          <p:cNvPr id="12" name="Tabuľka 11">
            <a:extLst>
              <a:ext uri="{FF2B5EF4-FFF2-40B4-BE49-F238E27FC236}">
                <a16:creationId xmlns:a16="http://schemas.microsoft.com/office/drawing/2014/main" id="{98F0AC20-D8CE-40F5-B9DC-1C21B8E07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260973"/>
              </p:ext>
            </p:extLst>
          </p:nvPr>
        </p:nvGraphicFramePr>
        <p:xfrm>
          <a:off x="942600" y="4623495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3.9.2.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stravníkov – žiakov 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6 465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6465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6 788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7 127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7 483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7758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460 000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stravníkov – žiakov 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6 465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7658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8 025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6" name="Obdĺžnik 5">
            <a:extLst>
              <a:ext uri="{FF2B5EF4-FFF2-40B4-BE49-F238E27FC236}">
                <a16:creationId xmlns:a16="http://schemas.microsoft.com/office/drawing/2014/main" id="{ABDF8A3D-4E4A-4D86-AD75-41971D2AD74F}"/>
              </a:ext>
            </a:extLst>
          </p:cNvPr>
          <p:cNvSpPr/>
          <p:nvPr/>
        </p:nvSpPr>
        <p:spPr>
          <a:xfrm>
            <a:off x="858727" y="5688447"/>
            <a:ext cx="805667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b="1" dirty="0"/>
              <a:t>Výstup</a:t>
            </a:r>
            <a:r>
              <a:rPr lang="sk-SK" sz="1400" dirty="0"/>
              <a:t>: Počet stravníkov sa v roku 2024 zvýšil na 8025. Zvýšenie je z časti spojené aj s nárastom stravníkov v meste Šamorín, kde TTSK prevzal do svojej zriaďovateľskej pôsobnosti ZŠ a taktiež s nárastom žiakov v celom kraji. </a:t>
            </a:r>
          </a:p>
          <a:p>
            <a:endParaRPr lang="sk-SK" sz="1400" dirty="0"/>
          </a:p>
          <a:p>
            <a:pPr lvl="0"/>
            <a:endParaRPr lang="sk-SK" sz="1400" dirty="0">
              <a:highlight>
                <a:srgbClr val="FF0000"/>
              </a:highlight>
            </a:endParaRPr>
          </a:p>
        </p:txBody>
      </p:sp>
      <p:sp>
        <p:nvSpPr>
          <p:cNvPr id="14" name="Obdĺžnik 13">
            <a:extLst>
              <a:ext uri="{FF2B5EF4-FFF2-40B4-BE49-F238E27FC236}">
                <a16:creationId xmlns:a16="http://schemas.microsoft.com/office/drawing/2014/main" id="{D783F9B0-7DAB-408F-A94C-DB94DD2A4AD6}"/>
              </a:ext>
            </a:extLst>
          </p:cNvPr>
          <p:cNvSpPr/>
          <p:nvPr/>
        </p:nvSpPr>
        <p:spPr>
          <a:xfrm>
            <a:off x="797385" y="939771"/>
            <a:ext cx="8849231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9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</a:t>
            </a:r>
            <a:r>
              <a:rPr lang="sk-SK" dirty="0">
                <a:ea typeface="Calibri" panose="020F0502020204030204" pitchFamily="34" charset="0"/>
              </a:rPr>
              <a:t>­ </a:t>
            </a:r>
            <a:r>
              <a:rPr lang="sk-SK" b="1" dirty="0">
                <a:ea typeface="Calibri" panose="020F0502020204030204" pitchFamily="34" charset="0"/>
              </a:rPr>
              <a:t>– </a:t>
            </a:r>
            <a:r>
              <a:rPr lang="sk-SK" dirty="0">
                <a:ea typeface="Calibri" panose="020F0502020204030204" pitchFamily="34" charset="0"/>
              </a:rPr>
              <a:t>Zvýšenie kvality jedál, modernizácia a zvyšovanie kvality prostredia</a:t>
            </a:r>
            <a:r>
              <a:rPr lang="sk-SK" b="1" dirty="0">
                <a:ea typeface="Calibri" panose="020F0502020204030204" pitchFamily="34" charset="0"/>
              </a:rPr>
              <a:t> </a:t>
            </a:r>
            <a:r>
              <a:rPr lang="sk-SK" dirty="0">
                <a:ea typeface="Calibri" panose="020F0502020204030204" pitchFamily="34" charset="0"/>
              </a:rPr>
              <a:t>zariadení školského stravovania</a:t>
            </a:r>
          </a:p>
        </p:txBody>
      </p:sp>
    </p:spTree>
    <p:extLst>
      <p:ext uri="{BB962C8B-B14F-4D97-AF65-F5344CB8AC3E}">
        <p14:creationId xmlns:p14="http://schemas.microsoft.com/office/powerpoint/2010/main" val="26174105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51695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Strategické ciele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ĺžnik 6">
            <a:extLst>
              <a:ext uri="{FF2B5EF4-FFF2-40B4-BE49-F238E27FC236}">
                <a16:creationId xmlns:a16="http://schemas.microsoft.com/office/drawing/2014/main" id="{BD32CB1F-3AD0-46F7-BCA2-2356E4B8074C}"/>
              </a:ext>
            </a:extLst>
          </p:cNvPr>
          <p:cNvSpPr/>
          <p:nvPr/>
        </p:nvSpPr>
        <p:spPr>
          <a:xfrm>
            <a:off x="852684" y="1855122"/>
            <a:ext cx="85490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Merateľný ukazovateľ: Rekonštruované a modernizované internáty</a:t>
            </a:r>
          </a:p>
          <a:p>
            <a:endParaRPr lang="sk-SK" i="1" dirty="0"/>
          </a:p>
          <a:p>
            <a:endParaRPr lang="sk-SK" dirty="0"/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0184E8AC-63B1-4095-8A3B-69A9FDF0C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375400"/>
              </p:ext>
            </p:extLst>
          </p:nvPr>
        </p:nvGraphicFramePr>
        <p:xfrm>
          <a:off x="942600" y="2249633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3.10.1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internátov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600 000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2 400 000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školských jedální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10" name="Obdĺžnik 9">
            <a:extLst>
              <a:ext uri="{FF2B5EF4-FFF2-40B4-BE49-F238E27FC236}">
                <a16:creationId xmlns:a16="http://schemas.microsoft.com/office/drawing/2014/main" id="{D02D02BE-053D-4C1A-A5C6-32D0543F2CAF}"/>
              </a:ext>
            </a:extLst>
          </p:cNvPr>
          <p:cNvSpPr/>
          <p:nvPr/>
        </p:nvSpPr>
        <p:spPr>
          <a:xfrm>
            <a:off x="877445" y="3330991"/>
            <a:ext cx="79213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sz="1400" b="1" dirty="0"/>
              <a:t>Výstup</a:t>
            </a:r>
            <a:r>
              <a:rPr lang="sk-SK" sz="1400" dirty="0"/>
              <a:t>: V procese modernizácie sa nachádzajú momentálne 3 internáty, práce trvajú.</a:t>
            </a:r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65BE8BC2-6415-4E6E-901B-09749226EFB9}"/>
              </a:ext>
            </a:extLst>
          </p:cNvPr>
          <p:cNvSpPr/>
          <p:nvPr/>
        </p:nvSpPr>
        <p:spPr>
          <a:xfrm>
            <a:off x="897642" y="4300330"/>
            <a:ext cx="77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Merateľný ukazovateľ: </a:t>
            </a:r>
            <a:r>
              <a:rPr lang="sk-SK" dirty="0"/>
              <a:t>Počet ubytovaných žiakov na internátoch stredných škôl </a:t>
            </a:r>
          </a:p>
        </p:txBody>
      </p:sp>
      <p:graphicFrame>
        <p:nvGraphicFramePr>
          <p:cNvPr id="12" name="Tabuľka 11">
            <a:extLst>
              <a:ext uri="{FF2B5EF4-FFF2-40B4-BE49-F238E27FC236}">
                <a16:creationId xmlns:a16="http://schemas.microsoft.com/office/drawing/2014/main" id="{98F0AC20-D8CE-40F5-B9DC-1C21B8E07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253170"/>
              </p:ext>
            </p:extLst>
          </p:nvPr>
        </p:nvGraphicFramePr>
        <p:xfrm>
          <a:off x="942600" y="4623495"/>
          <a:ext cx="7668000" cy="10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247960193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14910753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06596675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85779439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821810150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06344661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565609548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22094529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586916463"/>
                    </a:ext>
                  </a:extLst>
                </a:gridCol>
              </a:tblGrid>
              <a:tr h="469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Opatrenie</a:t>
                      </a:r>
                      <a:endParaRPr lang="sk-SK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3.10.2.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Merateľný ukazovateľ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effectLst/>
                        </a:rPr>
                        <a:t>Poč</a:t>
                      </a:r>
                      <a:r>
                        <a:rPr lang="sk-SK" sz="1000" dirty="0">
                          <a:effectLst/>
                        </a:rPr>
                        <a:t>. stav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2023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2024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2025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2026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2027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924087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žiakov 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1277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1340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1 393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1 448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1 469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7006801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Predpokladané náklady v €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84124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Merateľný ukazovateľ - skutočnosť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bg1"/>
                          </a:solidFill>
                          <a:effectLst/>
                        </a:rPr>
                        <a:t>Poč</a:t>
                      </a: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. stav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2027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bg1"/>
                          </a:solidFill>
                          <a:effectLst/>
                        </a:rPr>
                        <a:t>Spolu</a:t>
                      </a:r>
                      <a:endParaRPr lang="sk-SK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11719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žiakov 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1277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1266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1225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37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Zrealizované náklady v €</a:t>
                      </a:r>
                      <a:endParaRPr lang="sk-SK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53776931"/>
                  </a:ext>
                </a:extLst>
              </a:tr>
            </a:tbl>
          </a:graphicData>
        </a:graphic>
      </p:graphicFrame>
      <p:sp>
        <p:nvSpPr>
          <p:cNvPr id="6" name="Obdĺžnik 5">
            <a:extLst>
              <a:ext uri="{FF2B5EF4-FFF2-40B4-BE49-F238E27FC236}">
                <a16:creationId xmlns:a16="http://schemas.microsoft.com/office/drawing/2014/main" id="{ABDF8A3D-4E4A-4D86-AD75-41971D2AD74F}"/>
              </a:ext>
            </a:extLst>
          </p:cNvPr>
          <p:cNvSpPr/>
          <p:nvPr/>
        </p:nvSpPr>
        <p:spPr>
          <a:xfrm>
            <a:off x="858727" y="5688447"/>
            <a:ext cx="80566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b="1" dirty="0"/>
              <a:t>Výstup: </a:t>
            </a:r>
            <a:r>
              <a:rPr lang="sk-SK" sz="1400" dirty="0"/>
              <a:t>Pokles počtu ubytovaných je z dôvodu rekonštrukcie troch internátov. </a:t>
            </a:r>
            <a:endParaRPr lang="sk-SK" sz="1400" b="1" dirty="0"/>
          </a:p>
          <a:p>
            <a:pPr lvl="0"/>
            <a:endParaRPr lang="sk-SK" sz="1400" dirty="0">
              <a:highlight>
                <a:srgbClr val="FF0000"/>
              </a:highlight>
            </a:endParaRPr>
          </a:p>
        </p:txBody>
      </p:sp>
      <p:sp>
        <p:nvSpPr>
          <p:cNvPr id="13" name="Obdĺžnik 12">
            <a:extLst>
              <a:ext uri="{FF2B5EF4-FFF2-40B4-BE49-F238E27FC236}">
                <a16:creationId xmlns:a16="http://schemas.microsoft.com/office/drawing/2014/main" id="{C912D4A2-A0E7-41A9-B628-F2AD7BF3CBA9}"/>
              </a:ext>
            </a:extLst>
          </p:cNvPr>
          <p:cNvSpPr/>
          <p:nvPr/>
        </p:nvSpPr>
        <p:spPr>
          <a:xfrm>
            <a:off x="797386" y="939771"/>
            <a:ext cx="864334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10"/>
              <a:tabLst>
                <a:tab pos="457200" algn="l"/>
              </a:tabLst>
            </a:pPr>
            <a:r>
              <a:rPr lang="sk-SK" b="1" dirty="0">
                <a:ea typeface="Calibri" panose="020F0502020204030204" pitchFamily="34" charset="0"/>
              </a:rPr>
              <a:t>Strategický cieľ </a:t>
            </a:r>
            <a:r>
              <a:rPr lang="sk-SK" dirty="0">
                <a:ea typeface="Calibri" panose="020F0502020204030204" pitchFamily="34" charset="0"/>
              </a:rPr>
              <a:t>–</a:t>
            </a:r>
            <a:r>
              <a:rPr lang="sk-SK" b="1" dirty="0">
                <a:ea typeface="Calibri" panose="020F0502020204030204" pitchFamily="34" charset="0"/>
              </a:rPr>
              <a:t> </a:t>
            </a:r>
            <a:r>
              <a:rPr lang="sk-SK" dirty="0">
                <a:ea typeface="Calibri" panose="020F0502020204030204" pitchFamily="34" charset="0"/>
              </a:rPr>
              <a:t>Modernizácia a zvyšovanie kvality prostredia školských internátov</a:t>
            </a:r>
          </a:p>
        </p:txBody>
      </p:sp>
    </p:spTree>
    <p:extLst>
      <p:ext uri="{BB962C8B-B14F-4D97-AF65-F5344CB8AC3E}">
        <p14:creationId xmlns:p14="http://schemas.microsoft.com/office/powerpoint/2010/main" val="16892770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lokTextu 2">
            <a:extLst>
              <a:ext uri="{FF2B5EF4-FFF2-40B4-BE49-F238E27FC236}">
                <a16:creationId xmlns:a16="http://schemas.microsoft.com/office/drawing/2014/main" id="{8D58B672-295C-40CC-8D53-35A97EA2E6FE}"/>
              </a:ext>
            </a:extLst>
          </p:cNvPr>
          <p:cNvSpPr txBox="1"/>
          <p:nvPr/>
        </p:nvSpPr>
        <p:spPr>
          <a:xfrm>
            <a:off x="2023217" y="3044278"/>
            <a:ext cx="72312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dirty="0"/>
              <a:t>Ďakujem za pozornosť!</a:t>
            </a:r>
          </a:p>
        </p:txBody>
      </p:sp>
    </p:spTree>
    <p:extLst>
      <p:ext uri="{BB962C8B-B14F-4D97-AF65-F5344CB8AC3E}">
        <p14:creationId xmlns:p14="http://schemas.microsoft.com/office/powerpoint/2010/main" val="2220576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787" y="470112"/>
            <a:ext cx="7474172" cy="132556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Sieť škôl a školských zariadení v TTSK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lokTextu 2">
            <a:extLst>
              <a:ext uri="{FF2B5EF4-FFF2-40B4-BE49-F238E27FC236}">
                <a16:creationId xmlns:a16="http://schemas.microsoft.com/office/drawing/2014/main" id="{76BC1EC0-F317-4F80-99CC-3CF3F66DCCEC}"/>
              </a:ext>
            </a:extLst>
          </p:cNvPr>
          <p:cNvSpPr txBox="1"/>
          <p:nvPr/>
        </p:nvSpPr>
        <p:spPr>
          <a:xfrm>
            <a:off x="847787" y="1586574"/>
            <a:ext cx="7944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V  Trnavskom samosprávnom kraji  sa nachádzalo k 15.9.2024: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16 školských internátov, z toho 2 súkromné a 1 cirkevný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35 školských jedální, z toho 8 súkromných a 1 cirkevná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11 výdajných školských jedální, z toho 1 súkromná a 1 cirkevná</a:t>
            </a:r>
          </a:p>
        </p:txBody>
      </p:sp>
    </p:spTree>
    <p:extLst>
      <p:ext uri="{BB962C8B-B14F-4D97-AF65-F5344CB8AC3E}">
        <p14:creationId xmlns:p14="http://schemas.microsoft.com/office/powerpoint/2010/main" val="2622435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>
            <a:extLst>
              <a:ext uri="{FF2B5EF4-FFF2-40B4-BE49-F238E27FC236}">
                <a16:creationId xmlns:a16="http://schemas.microsoft.com/office/drawing/2014/main" id="{E500A897-EFF9-4F84-9DDC-9832739B414C}"/>
              </a:ext>
            </a:extLst>
          </p:cNvPr>
          <p:cNvSpPr txBox="1">
            <a:spLocks/>
          </p:cNvSpPr>
          <p:nvPr/>
        </p:nvSpPr>
        <p:spPr>
          <a:xfrm>
            <a:off x="847787" y="470112"/>
            <a:ext cx="74741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b="1"/>
              <a:t>Sieť škôl a školských zariadení v TTSK</a:t>
            </a:r>
            <a:br>
              <a:rPr lang="sk-SK"/>
            </a:br>
            <a:endParaRPr lang="sk-SK" b="1" dirty="0"/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20868B93-E118-4358-9530-56985659F9AB}"/>
              </a:ext>
            </a:extLst>
          </p:cNvPr>
          <p:cNvSpPr/>
          <p:nvPr/>
        </p:nvSpPr>
        <p:spPr>
          <a:xfrm>
            <a:off x="847786" y="1594049"/>
            <a:ext cx="78949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V  Trnavskom samosprávnom kraji  sa nachádzalo k 15.9.2024: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dirty="0"/>
              <a:t>85 materských škôl s VJM a VJM+SJL, z toho 3 cirkevné. V okrese DS 71 </a:t>
            </a:r>
          </a:p>
          <a:p>
            <a:pPr lvl="0" algn="just">
              <a:spcAft>
                <a:spcPts val="0"/>
              </a:spcAft>
            </a:pPr>
            <a:r>
              <a:rPr lang="sk-SK" dirty="0"/>
              <a:t>       a z toho 3 cirkevné MŠ, v okrese GA 14 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dirty="0"/>
              <a:t>45 ZŠ s VJM a VJM+SJL, z toho 2 cirkevné. V okrese DS 31 a z toho 2 cirkevné, v okrese GA 15.  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dirty="0"/>
              <a:t>10 ZŠ s VJM s ročníkmi 1-4, z toho 6 v okres DS a 4 v okrese GA.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dirty="0"/>
              <a:t>8 stredných odborných škôl s VJM, z toho 4 súkromné stredné odborné školy s VJM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dirty="0"/>
              <a:t>4 gymnáziá s VJM a z toho 1 súkromné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dirty="0"/>
              <a:t>od 01. 09. 2021 vznikli 2 spojené školy  - jedna s organizačnou zložkou SOŠ rozvoja vidieka s VJM a Stredná športová škola, druhá so zložkami SOŠ stavebná s VJM a SOŠ informatiky a služieb s VJM v DS</a:t>
            </a:r>
          </a:p>
        </p:txBody>
      </p:sp>
    </p:spTree>
    <p:extLst>
      <p:ext uri="{BB962C8B-B14F-4D97-AF65-F5344CB8AC3E}">
        <p14:creationId xmlns:p14="http://schemas.microsoft.com/office/powerpoint/2010/main" val="1944401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F98222BE-60CC-4B8C-9673-D57FA7632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431826"/>
              </p:ext>
            </p:extLst>
          </p:nvPr>
        </p:nvGraphicFramePr>
        <p:xfrm>
          <a:off x="847787" y="2177761"/>
          <a:ext cx="7595729" cy="13882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917813828"/>
                    </a:ext>
                  </a:extLst>
                </a:gridCol>
                <a:gridCol w="695754">
                  <a:extLst>
                    <a:ext uri="{9D8B030D-6E8A-4147-A177-3AD203B41FA5}">
                      <a16:colId xmlns:a16="http://schemas.microsoft.com/office/drawing/2014/main" val="1983181018"/>
                    </a:ext>
                  </a:extLst>
                </a:gridCol>
                <a:gridCol w="695754">
                  <a:extLst>
                    <a:ext uri="{9D8B030D-6E8A-4147-A177-3AD203B41FA5}">
                      <a16:colId xmlns:a16="http://schemas.microsoft.com/office/drawing/2014/main" val="4251663810"/>
                    </a:ext>
                  </a:extLst>
                </a:gridCol>
                <a:gridCol w="695754">
                  <a:extLst>
                    <a:ext uri="{9D8B030D-6E8A-4147-A177-3AD203B41FA5}">
                      <a16:colId xmlns:a16="http://schemas.microsoft.com/office/drawing/2014/main" val="1194476469"/>
                    </a:ext>
                  </a:extLst>
                </a:gridCol>
                <a:gridCol w="697742">
                  <a:extLst>
                    <a:ext uri="{9D8B030D-6E8A-4147-A177-3AD203B41FA5}">
                      <a16:colId xmlns:a16="http://schemas.microsoft.com/office/drawing/2014/main" val="318932138"/>
                    </a:ext>
                  </a:extLst>
                </a:gridCol>
                <a:gridCol w="697742">
                  <a:extLst>
                    <a:ext uri="{9D8B030D-6E8A-4147-A177-3AD203B41FA5}">
                      <a16:colId xmlns:a16="http://schemas.microsoft.com/office/drawing/2014/main" val="2751764168"/>
                    </a:ext>
                  </a:extLst>
                </a:gridCol>
                <a:gridCol w="697742">
                  <a:extLst>
                    <a:ext uri="{9D8B030D-6E8A-4147-A177-3AD203B41FA5}">
                      <a16:colId xmlns:a16="http://schemas.microsoft.com/office/drawing/2014/main" val="4086860065"/>
                    </a:ext>
                  </a:extLst>
                </a:gridCol>
                <a:gridCol w="697742">
                  <a:extLst>
                    <a:ext uri="{9D8B030D-6E8A-4147-A177-3AD203B41FA5}">
                      <a16:colId xmlns:a16="http://schemas.microsoft.com/office/drawing/2014/main" val="3862417290"/>
                    </a:ext>
                  </a:extLst>
                </a:gridCol>
                <a:gridCol w="737499">
                  <a:extLst>
                    <a:ext uri="{9D8B030D-6E8A-4147-A177-3AD203B41FA5}">
                      <a16:colId xmlns:a16="http://schemas.microsoft.com/office/drawing/2014/main" val="3398010066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DS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GA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HC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PN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SE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SI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TT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Spolu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333599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</a:rPr>
                        <a:t>Gymnáziá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955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855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335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830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440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345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958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4718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232540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</a:rPr>
                        <a:t>Stredné športové školy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102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199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301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805895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</a:rPr>
                        <a:t>Súkromné a cirkevné gymnáziá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335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131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775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1241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313428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</a:rPr>
                        <a:t>Stredné odborné školy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1556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846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432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1757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811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1165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4641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</a:rPr>
                        <a:t>11208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4481284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</a:rPr>
                        <a:t>Súkromné a cirkevné SOŠ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806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443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210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242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1191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2892</a:t>
                      </a:r>
                      <a:endParaRPr lang="sk-SK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994831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</a:rPr>
                        <a:t>Spolu</a:t>
                      </a:r>
                      <a:endParaRPr lang="sk-SK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</a:rPr>
                        <a:t>3754</a:t>
                      </a:r>
                      <a:endParaRPr lang="sk-SK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</a:rPr>
                        <a:t>2275</a:t>
                      </a:r>
                      <a:endParaRPr lang="sk-SK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</a:rPr>
                        <a:t>767</a:t>
                      </a:r>
                      <a:endParaRPr lang="sk-SK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</a:rPr>
                        <a:t>2587</a:t>
                      </a:r>
                      <a:endParaRPr lang="sk-SK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</a:rPr>
                        <a:t>1461</a:t>
                      </a:r>
                      <a:endParaRPr lang="sk-SK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</a:rPr>
                        <a:t>1752</a:t>
                      </a:r>
                      <a:endParaRPr lang="sk-SK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</a:rPr>
                        <a:t>7764</a:t>
                      </a:r>
                      <a:endParaRPr lang="sk-SK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effectLst/>
                        </a:rPr>
                        <a:t>20360</a:t>
                      </a:r>
                      <a:endParaRPr lang="sk-SK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16476430"/>
                  </a:ext>
                </a:extLst>
              </a:tr>
            </a:tbl>
          </a:graphicData>
        </a:graphic>
      </p:graphicFrame>
      <p:sp>
        <p:nvSpPr>
          <p:cNvPr id="6" name="Obdĺžnik 5">
            <a:extLst>
              <a:ext uri="{FF2B5EF4-FFF2-40B4-BE49-F238E27FC236}">
                <a16:creationId xmlns:a16="http://schemas.microsoft.com/office/drawing/2014/main" id="{2D126D27-1EAD-4E11-B8FE-66D317A312DE}"/>
              </a:ext>
            </a:extLst>
          </p:cNvPr>
          <p:cNvSpPr/>
          <p:nvPr/>
        </p:nvSpPr>
        <p:spPr>
          <a:xfrm>
            <a:off x="856536" y="1611009"/>
            <a:ext cx="6096001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k-SK" altLang="sk-SK" i="1" dirty="0" bmk="_Toc148962457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Počty žiakov na školách po okresoch v školskom roku 2024/202</a:t>
            </a:r>
            <a:r>
              <a:rPr lang="sk-SK" altLang="sk-SK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sk-SK" altLang="sk-SK" sz="4400" dirty="0">
              <a:latin typeface="Arial" panose="020B0604020202020204" pitchFamily="34" charset="0"/>
            </a:endParaRP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E500A897-EFF9-4F84-9DDC-9832739B414C}"/>
              </a:ext>
            </a:extLst>
          </p:cNvPr>
          <p:cNvSpPr txBox="1">
            <a:spLocks/>
          </p:cNvSpPr>
          <p:nvPr/>
        </p:nvSpPr>
        <p:spPr>
          <a:xfrm>
            <a:off x="847787" y="470112"/>
            <a:ext cx="74741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b="1"/>
              <a:t>Sieť škôl a školských zariadení v TTSK</a:t>
            </a:r>
            <a:br>
              <a:rPr lang="sk-SK"/>
            </a:br>
            <a:endParaRPr lang="sk-SK" b="1" dirty="0"/>
          </a:p>
        </p:txBody>
      </p:sp>
      <p:sp>
        <p:nvSpPr>
          <p:cNvPr id="13" name="Obdĺžnik 12">
            <a:extLst>
              <a:ext uri="{FF2B5EF4-FFF2-40B4-BE49-F238E27FC236}">
                <a16:creationId xmlns:a16="http://schemas.microsoft.com/office/drawing/2014/main" id="{612B241B-4174-414A-B131-4DF1D7216949}"/>
              </a:ext>
            </a:extLst>
          </p:cNvPr>
          <p:cNvSpPr/>
          <p:nvPr/>
        </p:nvSpPr>
        <p:spPr>
          <a:xfrm>
            <a:off x="847787" y="4018091"/>
            <a:ext cx="8095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/>
              <a:t>Počet osemročných gymnázií podľa zriaďovateľov v školskom roku 2024/2025</a:t>
            </a:r>
          </a:p>
        </p:txBody>
      </p:sp>
      <p:graphicFrame>
        <p:nvGraphicFramePr>
          <p:cNvPr id="14" name="Tabuľka 13">
            <a:extLst>
              <a:ext uri="{FF2B5EF4-FFF2-40B4-BE49-F238E27FC236}">
                <a16:creationId xmlns:a16="http://schemas.microsoft.com/office/drawing/2014/main" id="{7D8E638E-1817-48B2-A74B-37A5011905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942098"/>
              </p:ext>
            </p:extLst>
          </p:nvPr>
        </p:nvGraphicFramePr>
        <p:xfrm>
          <a:off x="847787" y="4568641"/>
          <a:ext cx="5934710" cy="970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0010">
                  <a:extLst>
                    <a:ext uri="{9D8B030D-6E8A-4147-A177-3AD203B41FA5}">
                      <a16:colId xmlns:a16="http://schemas.microsoft.com/office/drawing/2014/main" val="503289607"/>
                    </a:ext>
                  </a:extLst>
                </a:gridCol>
                <a:gridCol w="1797685">
                  <a:extLst>
                    <a:ext uri="{9D8B030D-6E8A-4147-A177-3AD203B41FA5}">
                      <a16:colId xmlns:a16="http://schemas.microsoft.com/office/drawing/2014/main" val="2341937409"/>
                    </a:ext>
                  </a:extLst>
                </a:gridCol>
                <a:gridCol w="1529715">
                  <a:extLst>
                    <a:ext uri="{9D8B030D-6E8A-4147-A177-3AD203B41FA5}">
                      <a16:colId xmlns:a16="http://schemas.microsoft.com/office/drawing/2014/main" val="769266169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176685691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 dirty="0">
                          <a:effectLst/>
                        </a:rPr>
                        <a:t>Zriaďovateľ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 dirty="0">
                          <a:effectLst/>
                        </a:rPr>
                        <a:t>Počet škôl                 osemročných gymnázií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 dirty="0">
                          <a:effectLst/>
                        </a:rPr>
                        <a:t>Počet žiakov osemročných gymnázií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 dirty="0">
                          <a:effectLst/>
                        </a:rPr>
                        <a:t>% žiakov 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0579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>
                          <a:effectLst/>
                        </a:rPr>
                        <a:t>TTSK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>
                          <a:effectLst/>
                        </a:rPr>
                        <a:t>13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>
                          <a:effectLst/>
                        </a:rPr>
                        <a:t>1707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>
                          <a:effectLst/>
                        </a:rPr>
                        <a:t>89,23 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4719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>
                          <a:effectLst/>
                        </a:rPr>
                        <a:t>Cirkev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>
                          <a:effectLst/>
                        </a:rPr>
                        <a:t>1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>
                          <a:effectLst/>
                        </a:rPr>
                        <a:t>206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>
                          <a:effectLst/>
                        </a:rPr>
                        <a:t>10,77 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8056135"/>
                  </a:ext>
                </a:extLst>
              </a:tr>
              <a:tr h="11049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>
                          <a:effectLst/>
                        </a:rPr>
                        <a:t>Spolu 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 b="1" dirty="0">
                          <a:effectLst/>
                        </a:rPr>
                        <a:t>14</a:t>
                      </a:r>
                      <a:endParaRPr lang="sk-SK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 b="1" dirty="0">
                          <a:effectLst/>
                        </a:rPr>
                        <a:t>1913</a:t>
                      </a:r>
                      <a:endParaRPr lang="sk-SK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100" b="1" dirty="0">
                          <a:effectLst/>
                        </a:rPr>
                        <a:t>100 %</a:t>
                      </a:r>
                      <a:endParaRPr lang="sk-SK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4624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876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ĺžnik 5">
            <a:extLst>
              <a:ext uri="{FF2B5EF4-FFF2-40B4-BE49-F238E27FC236}">
                <a16:creationId xmlns:a16="http://schemas.microsoft.com/office/drawing/2014/main" id="{2D126D27-1EAD-4E11-B8FE-66D317A312DE}"/>
              </a:ext>
            </a:extLst>
          </p:cNvPr>
          <p:cNvSpPr/>
          <p:nvPr/>
        </p:nvSpPr>
        <p:spPr>
          <a:xfrm>
            <a:off x="847787" y="1308730"/>
            <a:ext cx="6096001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k-SK" altLang="sk-SK" i="1" dirty="0" bmk="_Toc148962707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Počet žiakov podľa odborov v šk. roku 2024/2025</a:t>
            </a:r>
            <a:endParaRPr lang="sk-SK" altLang="sk-SK" sz="4400" dirty="0">
              <a:latin typeface="Arial" panose="020B0604020202020204" pitchFamily="34" charset="0"/>
            </a:endParaRP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E500A897-EFF9-4F84-9DDC-9832739B414C}"/>
              </a:ext>
            </a:extLst>
          </p:cNvPr>
          <p:cNvSpPr txBox="1">
            <a:spLocks/>
          </p:cNvSpPr>
          <p:nvPr/>
        </p:nvSpPr>
        <p:spPr>
          <a:xfrm>
            <a:off x="847787" y="470112"/>
            <a:ext cx="74741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b="1" dirty="0"/>
              <a:t>Sieť škôl a školských zariadení v TTSK</a:t>
            </a:r>
            <a:br>
              <a:rPr lang="sk-SK" dirty="0"/>
            </a:br>
            <a:endParaRPr lang="sk-SK" b="1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C793D21-F6F3-4263-9A15-57EC51F1E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995" y="1878117"/>
            <a:ext cx="8122457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Batang" panose="02030600000101010101" pitchFamily="18" charset="-127"/>
                <a:cs typeface="Times New Roman" panose="02020603050405020304" pitchFamily="18" charset="0"/>
              </a:rPr>
              <a:t>Celkový počet žiakov k 15.9.2024 na SOŠ v TTSK bol 14 202.</a:t>
            </a:r>
            <a:endParaRPr kumimoji="0" lang="sk-SK" altLang="sk-SK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k-SK" altLang="sk-S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Batang" panose="02030600000101010101" pitchFamily="18" charset="-127"/>
                <a:cs typeface="Times New Roman" panose="02020603050405020304" pitchFamily="18" charset="0"/>
              </a:rPr>
              <a:t> odbor F – 1,38 %</a:t>
            </a:r>
            <a:endParaRPr kumimoji="0" lang="sk-SK" altLang="sk-SK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k-SK" altLang="sk-S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Batang" panose="02030600000101010101" pitchFamily="18" charset="-127"/>
                <a:cs typeface="Times New Roman" panose="02020603050405020304" pitchFamily="18" charset="0"/>
              </a:rPr>
              <a:t> odbor H – 17,04 %</a:t>
            </a:r>
            <a:endParaRPr kumimoji="0" lang="sk-SK" altLang="sk-SK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sk-SK" altLang="sk-SK" sz="1600" dirty="0">
                <a:latin typeface="+mn-lt"/>
                <a:ea typeface="Batang" panose="02030600000101010101" pitchFamily="18" charset="-127"/>
                <a:cs typeface="Times New Roman" panose="02020603050405020304" pitchFamily="18" charset="0"/>
              </a:rPr>
              <a:t> o</a:t>
            </a:r>
            <a:r>
              <a:rPr kumimoji="0" lang="sk-SK" altLang="sk-S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Batang" panose="02030600000101010101" pitchFamily="18" charset="-127"/>
                <a:cs typeface="Times New Roman" panose="02020603050405020304" pitchFamily="18" charset="0"/>
              </a:rPr>
              <a:t>dbor M – 51,39 %</a:t>
            </a:r>
            <a:endParaRPr kumimoji="0" lang="sk-SK" altLang="sk-SK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k-SK" altLang="sk-S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Batang" panose="02030600000101010101" pitchFamily="18" charset="-127"/>
                <a:cs typeface="Times New Roman" panose="02020603050405020304" pitchFamily="18" charset="0"/>
              </a:rPr>
              <a:t> odbor K – 20,84 %</a:t>
            </a:r>
            <a:endParaRPr kumimoji="0" lang="sk-SK" altLang="sk-SK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lvl="0">
              <a:buFontTx/>
              <a:buChar char="•"/>
            </a:pPr>
            <a:r>
              <a:rPr kumimoji="0" lang="sk-SK" altLang="sk-S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Batang" panose="02030600000101010101" pitchFamily="18" charset="-127"/>
                <a:cs typeface="Times New Roman" panose="02020603050405020304" pitchFamily="18" charset="0"/>
              </a:rPr>
              <a:t> odbor Q</a:t>
            </a:r>
            <a:r>
              <a:rPr lang="sk-SK" altLang="sk-SK" sz="1600" dirty="0">
                <a:ea typeface="Batang" panose="02030600000101010101" pitchFamily="18" charset="-127"/>
                <a:cs typeface="Times New Roman" panose="02020603050405020304" pitchFamily="18" charset="0"/>
              </a:rPr>
              <a:t> –</a:t>
            </a:r>
            <a:r>
              <a:rPr kumimoji="0" lang="sk-SK" altLang="sk-S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Batang" panose="02030600000101010101" pitchFamily="18" charset="-127"/>
                <a:cs typeface="Times New Roman" panose="02020603050405020304" pitchFamily="18" charset="0"/>
              </a:rPr>
              <a:t> 1,69%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k-SK" altLang="sk-S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Batang" panose="02030600000101010101" pitchFamily="18" charset="-127"/>
                <a:cs typeface="Times New Roman" panose="02020603050405020304" pitchFamily="18" charset="0"/>
              </a:rPr>
              <a:t> odbor L – 6,44 %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k-SK" altLang="sk-S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Batang" panose="02030600000101010101" pitchFamily="18" charset="-127"/>
                <a:cs typeface="Times New Roman" panose="02020603050405020304" pitchFamily="18" charset="0"/>
              </a:rPr>
              <a:t> odbor N – 1,22 % </a:t>
            </a:r>
            <a:endParaRPr kumimoji="0" lang="sk-SK" altLang="sk-SK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altLang="sk-S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3D3C7567-7321-4491-8258-3878AB12EA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8477875"/>
              </p:ext>
            </p:extLst>
          </p:nvPr>
        </p:nvGraphicFramePr>
        <p:xfrm>
          <a:off x="2905588" y="2358913"/>
          <a:ext cx="5707822" cy="3836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68473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ĺžnik 5">
            <a:extLst>
              <a:ext uri="{FF2B5EF4-FFF2-40B4-BE49-F238E27FC236}">
                <a16:creationId xmlns:a16="http://schemas.microsoft.com/office/drawing/2014/main" id="{2D126D27-1EAD-4E11-B8FE-66D317A312DE}"/>
              </a:ext>
            </a:extLst>
          </p:cNvPr>
          <p:cNvSpPr/>
          <p:nvPr/>
        </p:nvSpPr>
        <p:spPr>
          <a:xfrm>
            <a:off x="856536" y="2035747"/>
            <a:ext cx="771982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/>
              <a:t>Efektivizácia</a:t>
            </a:r>
            <a:r>
              <a:rPr lang="sk-SK" b="1" dirty="0"/>
              <a:t> siete škôl:</a:t>
            </a:r>
            <a:endParaRPr lang="sk-SK" dirty="0"/>
          </a:p>
          <a:p>
            <a:r>
              <a:rPr lang="sk-SK" dirty="0"/>
              <a:t> </a:t>
            </a:r>
          </a:p>
          <a:p>
            <a:r>
              <a:rPr lang="sk-SK" dirty="0"/>
              <a:t>Od 1. 9. 2023 bola zriadená Spojená škola, Nerudova 13, Hlohovec s dvoma organizačnými zložkami: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Stredná odborná škola chemická, Nerudova 13, Hlohovec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Škola umeleckého priemyslu Hlohovec, Nerudova 13, Hlohovec</a:t>
            </a:r>
          </a:p>
          <a:p>
            <a:r>
              <a:rPr lang="sk-SK" dirty="0"/>
              <a:t> </a:t>
            </a:r>
          </a:p>
          <a:p>
            <a:r>
              <a:rPr lang="sk-SK" dirty="0"/>
              <a:t>Od 1. 9. 2024 bola zriadená Spojená škola, Slnečná 2, Šamorín s dvoma organizačnými zložkami: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Gymnázium M. R. Štefánika, Slnečná 2, Šamorín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Základná škola, Slnečná 2, Šamorín</a:t>
            </a: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E500A897-EFF9-4F84-9DDC-9832739B414C}"/>
              </a:ext>
            </a:extLst>
          </p:cNvPr>
          <p:cNvSpPr txBox="1">
            <a:spLocks/>
          </p:cNvSpPr>
          <p:nvPr/>
        </p:nvSpPr>
        <p:spPr>
          <a:xfrm>
            <a:off x="847787" y="470112"/>
            <a:ext cx="74741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b="1"/>
              <a:t>Sieť škôl a školských zariadení v TTSK</a:t>
            </a:r>
            <a:br>
              <a:rPr lang="sk-SK"/>
            </a:b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280640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41B77-259F-4623-9E61-D51FBF9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/>
              <a:t>Vyhodnotenie PV výkonov pre školský rok 2024/2025</a:t>
            </a:r>
            <a:br>
              <a:rPr lang="sk-SK" dirty="0"/>
            </a:br>
            <a:endParaRPr lang="sk-SK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C4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3B4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1">
            <a:extLst>
              <a:ext uri="{FF2B5EF4-FFF2-40B4-BE49-F238E27FC236}">
                <a16:creationId xmlns:a16="http://schemas.microsoft.com/office/drawing/2014/main" id="{C83E7C9E-9FD5-4C2B-A15A-13269288B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4442" y="3230347"/>
            <a:ext cx="1462088" cy="39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D2F23200-AE85-4027-AE0C-3BDA5A9268F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2823" y="2469996"/>
          <a:ext cx="8534400" cy="2749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4030">
                  <a:extLst>
                    <a:ext uri="{9D8B030D-6E8A-4147-A177-3AD203B41FA5}">
                      <a16:colId xmlns:a16="http://schemas.microsoft.com/office/drawing/2014/main" val="1507814025"/>
                    </a:ext>
                  </a:extLst>
                </a:gridCol>
                <a:gridCol w="1128395">
                  <a:extLst>
                    <a:ext uri="{9D8B030D-6E8A-4147-A177-3AD203B41FA5}">
                      <a16:colId xmlns:a16="http://schemas.microsoft.com/office/drawing/2014/main" val="3527262822"/>
                    </a:ext>
                  </a:extLst>
                </a:gridCol>
                <a:gridCol w="1128395">
                  <a:extLst>
                    <a:ext uri="{9D8B030D-6E8A-4147-A177-3AD203B41FA5}">
                      <a16:colId xmlns:a16="http://schemas.microsoft.com/office/drawing/2014/main" val="1131337254"/>
                    </a:ext>
                  </a:extLst>
                </a:gridCol>
                <a:gridCol w="1128395">
                  <a:extLst>
                    <a:ext uri="{9D8B030D-6E8A-4147-A177-3AD203B41FA5}">
                      <a16:colId xmlns:a16="http://schemas.microsoft.com/office/drawing/2014/main" val="1971366762"/>
                    </a:ext>
                  </a:extLst>
                </a:gridCol>
                <a:gridCol w="1128395">
                  <a:extLst>
                    <a:ext uri="{9D8B030D-6E8A-4147-A177-3AD203B41FA5}">
                      <a16:colId xmlns:a16="http://schemas.microsoft.com/office/drawing/2014/main" val="3989195827"/>
                    </a:ext>
                  </a:extLst>
                </a:gridCol>
                <a:gridCol w="1128395">
                  <a:extLst>
                    <a:ext uri="{9D8B030D-6E8A-4147-A177-3AD203B41FA5}">
                      <a16:colId xmlns:a16="http://schemas.microsoft.com/office/drawing/2014/main" val="138501065"/>
                    </a:ext>
                  </a:extLst>
                </a:gridCol>
                <a:gridCol w="1128395">
                  <a:extLst>
                    <a:ext uri="{9D8B030D-6E8A-4147-A177-3AD203B41FA5}">
                      <a16:colId xmlns:a16="http://schemas.microsoft.com/office/drawing/2014/main" val="2486541111"/>
                    </a:ext>
                  </a:extLst>
                </a:gridCol>
              </a:tblGrid>
              <a:tr h="59118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solidFill>
                            <a:schemeClr val="bg1"/>
                          </a:solidFill>
                          <a:effectLst/>
                        </a:rPr>
                        <a:t>TTSK</a:t>
                      </a:r>
                      <a:endParaRPr lang="sk-SK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200" b="1" dirty="0">
                          <a:solidFill>
                            <a:schemeClr val="bg1"/>
                          </a:solidFill>
                          <a:effectLst/>
                        </a:rPr>
                        <a:t>2020/2021</a:t>
                      </a:r>
                      <a:endParaRPr lang="sk-SK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200" b="1" dirty="0">
                          <a:solidFill>
                            <a:schemeClr val="bg1"/>
                          </a:solidFill>
                          <a:effectLst/>
                        </a:rPr>
                        <a:t>2021/2022</a:t>
                      </a:r>
                      <a:endParaRPr lang="sk-SK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200" b="1" dirty="0">
                          <a:solidFill>
                            <a:schemeClr val="bg1"/>
                          </a:solidFill>
                          <a:effectLst/>
                        </a:rPr>
                        <a:t>2022/2023</a:t>
                      </a:r>
                      <a:endParaRPr lang="sk-SK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200" b="1" dirty="0">
                          <a:solidFill>
                            <a:schemeClr val="bg1"/>
                          </a:solidFill>
                          <a:effectLst/>
                        </a:rPr>
                        <a:t>2023/2024</a:t>
                      </a:r>
                      <a:endParaRPr lang="sk-SK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200" b="1" dirty="0">
                          <a:solidFill>
                            <a:schemeClr val="bg1"/>
                          </a:solidFill>
                          <a:effectLst/>
                        </a:rPr>
                        <a:t>2024/2025</a:t>
                      </a:r>
                      <a:endParaRPr lang="sk-SK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200" b="1" dirty="0">
                          <a:solidFill>
                            <a:schemeClr val="bg1"/>
                          </a:solidFill>
                          <a:effectLst/>
                        </a:rPr>
                        <a:t>2025/2026</a:t>
                      </a:r>
                      <a:endParaRPr lang="sk-SK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139045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200" b="1" dirty="0">
                          <a:solidFill>
                            <a:schemeClr val="bg1"/>
                          </a:solidFill>
                          <a:effectLst/>
                        </a:rPr>
                        <a:t>Potreba trhu práce    </a:t>
                      </a:r>
                      <a:endParaRPr lang="sk-SK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5386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8792552"/>
                  </a:ext>
                </a:extLst>
              </a:tr>
              <a:tr h="392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200" b="1" dirty="0">
                          <a:solidFill>
                            <a:schemeClr val="bg1"/>
                          </a:solidFill>
                          <a:effectLst/>
                        </a:rPr>
                        <a:t>Plán novoprijatých žiakov          </a:t>
                      </a:r>
                      <a:endParaRPr lang="sk-SK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4207</a:t>
                      </a: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4155</a:t>
                      </a: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4357</a:t>
                      </a: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4281</a:t>
                      </a: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4731</a:t>
                      </a: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4639</a:t>
                      </a: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325100"/>
                  </a:ext>
                </a:extLst>
              </a:tr>
              <a:tr h="392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200" b="1" dirty="0">
                          <a:solidFill>
                            <a:schemeClr val="bg1"/>
                          </a:solidFill>
                          <a:effectLst/>
                        </a:rPr>
                        <a:t>Návrh zriaďovateľov a škôl</a:t>
                      </a:r>
                      <a:endParaRPr lang="sk-SK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5163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8327327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200" b="1" dirty="0">
                          <a:solidFill>
                            <a:schemeClr val="bg1"/>
                          </a:solidFill>
                          <a:effectLst/>
                        </a:rPr>
                        <a:t>Schválený plán výkonov </a:t>
                      </a:r>
                      <a:endParaRPr lang="sk-SK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4423</a:t>
                      </a: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4414</a:t>
                      </a: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4384</a:t>
                      </a: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4399</a:t>
                      </a: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4797</a:t>
                      </a: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sk-SK" sz="12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4867</a:t>
                      </a:r>
                      <a:endParaRPr lang="sk-SK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888180"/>
                  </a:ext>
                </a:extLst>
              </a:tr>
              <a:tr h="392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200" b="1" dirty="0">
                          <a:solidFill>
                            <a:schemeClr val="bg1"/>
                          </a:solidFill>
                          <a:effectLst/>
                        </a:rPr>
                        <a:t>Definitívny plán výkonov MŠ</a:t>
                      </a:r>
                      <a:endParaRPr lang="sk-SK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3259482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200" b="1" dirty="0">
                          <a:solidFill>
                            <a:schemeClr val="bg1"/>
                          </a:solidFill>
                          <a:effectLst/>
                        </a:rPr>
                        <a:t>Nastúpilo 15.9.</a:t>
                      </a:r>
                      <a:endParaRPr lang="sk-SK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3938</a:t>
                      </a: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4154</a:t>
                      </a: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4249</a:t>
                      </a: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4268</a:t>
                      </a: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sk-SK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4653</a:t>
                      </a: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541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31144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6711</TotalTime>
  <Words>5674</Words>
  <Application>Microsoft Office PowerPoint</Application>
  <PresentationFormat>Širokouhlá</PresentationFormat>
  <Paragraphs>2395</Paragraphs>
  <Slides>32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32</vt:i4>
      </vt:variant>
    </vt:vector>
  </HeadingPairs>
  <TitlesOfParts>
    <vt:vector size="38" baseType="lpstr">
      <vt:lpstr>Batang</vt:lpstr>
      <vt:lpstr>Arial</vt:lpstr>
      <vt:lpstr>Calibri</vt:lpstr>
      <vt:lpstr>Calibri Light</vt:lpstr>
      <vt:lpstr>Times New Roman</vt:lpstr>
      <vt:lpstr>Motív balíka Office</vt:lpstr>
      <vt:lpstr>Prezentácia programu PowerPoint</vt:lpstr>
      <vt:lpstr>Stratégia rozvoja školstva na území TTSK na roky 2023 – 2027 bola schválená Uznesením Zastupiteľstva TTSK č.157/2023/08 zo dňa 25. 10. 2023 </vt:lpstr>
      <vt:lpstr>Sieť škôl a školských zariadení v TTSK </vt:lpstr>
      <vt:lpstr>Sieť škôl a školských zariadení v TTSK </vt:lpstr>
      <vt:lpstr>Prezentácia programu PowerPoint</vt:lpstr>
      <vt:lpstr>Prezentácia programu PowerPoint</vt:lpstr>
      <vt:lpstr>Prezentácia programu PowerPoint</vt:lpstr>
      <vt:lpstr>Prezentácia programu PowerPoint</vt:lpstr>
      <vt:lpstr>Vyhodnotenie PV výkonov pre školský rok 2024/2025 </vt:lpstr>
      <vt:lpstr>Systém duálneho vzdelávania </vt:lpstr>
      <vt:lpstr>Strategické ciele </vt:lpstr>
      <vt:lpstr>Strategické ciele </vt:lpstr>
      <vt:lpstr>Strategické ciele </vt:lpstr>
      <vt:lpstr>Strategické ciele </vt:lpstr>
      <vt:lpstr>Strategické ciele </vt:lpstr>
      <vt:lpstr>Strategické ciele </vt:lpstr>
      <vt:lpstr>Strategické ciele </vt:lpstr>
      <vt:lpstr>Strategické ciele </vt:lpstr>
      <vt:lpstr>Strategické ciele </vt:lpstr>
      <vt:lpstr>Strategické ciele </vt:lpstr>
      <vt:lpstr>Strategické ciele </vt:lpstr>
      <vt:lpstr>Strategické ciele </vt:lpstr>
      <vt:lpstr>Strategické ciele </vt:lpstr>
      <vt:lpstr>Strategické ciele </vt:lpstr>
      <vt:lpstr>Strategické ciele </vt:lpstr>
      <vt:lpstr>Strategické ciele </vt:lpstr>
      <vt:lpstr>Strategické ciele </vt:lpstr>
      <vt:lpstr>Strategické ciele </vt:lpstr>
      <vt:lpstr>Strategické ciele </vt:lpstr>
      <vt:lpstr>Strategické ciele </vt:lpstr>
      <vt:lpstr>Strategické ciele 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Jana Vlčková</dc:creator>
  <cp:lastModifiedBy>Jurkovičová Anna</cp:lastModifiedBy>
  <cp:revision>203</cp:revision>
  <dcterms:created xsi:type="dcterms:W3CDTF">2021-05-19T07:15:04Z</dcterms:created>
  <dcterms:modified xsi:type="dcterms:W3CDTF">2025-01-21T15:34:44Z</dcterms:modified>
</cp:coreProperties>
</file>